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7" r:id="rId4"/>
    <p:sldId id="269" r:id="rId5"/>
    <p:sldId id="258" r:id="rId6"/>
    <p:sldId id="270" r:id="rId7"/>
    <p:sldId id="271" r:id="rId8"/>
    <p:sldId id="259" r:id="rId9"/>
    <p:sldId id="272" r:id="rId10"/>
    <p:sldId id="273" r:id="rId11"/>
    <p:sldId id="274" r:id="rId12"/>
    <p:sldId id="260" r:id="rId13"/>
    <p:sldId id="261" r:id="rId14"/>
    <p:sldId id="262" r:id="rId15"/>
    <p:sldId id="263" r:id="rId16"/>
    <p:sldId id="264" r:id="rId17"/>
    <p:sldId id="265" r:id="rId18"/>
    <p:sldId id="275" r:id="rId19"/>
    <p:sldId id="276"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Extra-Light"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F5DC"/>
    <a:srgbClr val="00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186901-E45C-0B3B-E4B8-7D700A260E53}" v="221" dt="2023-04-30T16:23:17.406"/>
    <p1510:client id="{641893FB-BC6C-27D0-73A9-DDEEE7F72028}" v="252" dt="2023-04-28T19:07:39.303"/>
    <p1510:client id="{A5586DCA-DF85-3C10-4E7B-40020965BCD7}" v="157" dt="2023-04-30T22:34:47.213"/>
    <p1510:client id="{B91D5D6D-CD96-4984-9D3D-FBF884A01A53}" v="500" dt="2023-04-30T01:16:18.921"/>
    <p1510:client id="{D2494B34-640C-D9C6-E0F5-8EA4102EAA0B}" v="290" dt="2023-04-28T18:30:26.911"/>
    <p1510:client id="{D44CFBCB-4532-82C3-DE77-6A4774E22D72}" v="2" dt="2023-04-30T02:53:47.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svg"/><Relationship Id="rId7" Type="http://schemas.openxmlformats.org/officeDocument/2006/relationships/image" Target="../media/image3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6142" y="-1782900"/>
            <a:ext cx="8703174" cy="8703174"/>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0826" y="555126"/>
            <a:ext cx="8703174" cy="870317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259935" y="424523"/>
            <a:ext cx="9768130" cy="9768130"/>
          </a:xfrm>
          <a:prstGeom prst="rect">
            <a:avLst/>
          </a:prstGeom>
        </p:spPr>
      </p:pic>
      <p:grpSp>
        <p:nvGrpSpPr>
          <p:cNvPr id="5" name="Group 5"/>
          <p:cNvGrpSpPr/>
          <p:nvPr/>
        </p:nvGrpSpPr>
        <p:grpSpPr>
          <a:xfrm>
            <a:off x="4951060" y="8277866"/>
            <a:ext cx="13208785" cy="980434"/>
            <a:chOff x="0" y="0"/>
            <a:chExt cx="1864204" cy="258221"/>
          </a:xfrm>
        </p:grpSpPr>
        <p:sp>
          <p:nvSpPr>
            <p:cNvPr id="6" name="Freeform 6"/>
            <p:cNvSpPr/>
            <p:nvPr/>
          </p:nvSpPr>
          <p:spPr>
            <a:xfrm>
              <a:off x="0" y="0"/>
              <a:ext cx="1864204" cy="258221"/>
            </a:xfrm>
            <a:custGeom>
              <a:avLst/>
              <a:gdLst/>
              <a:ahLst/>
              <a:cxnLst/>
              <a:rect l="l" t="t" r="r" b="b"/>
              <a:pathLst>
                <a:path w="1864204" h="258221">
                  <a:moveTo>
                    <a:pt x="55783" y="0"/>
                  </a:moveTo>
                  <a:lnTo>
                    <a:pt x="1808421" y="0"/>
                  </a:lnTo>
                  <a:cubicBezTo>
                    <a:pt x="1823216" y="0"/>
                    <a:pt x="1837404" y="5877"/>
                    <a:pt x="1847866" y="16338"/>
                  </a:cubicBezTo>
                  <a:cubicBezTo>
                    <a:pt x="1858327" y="26800"/>
                    <a:pt x="1864204" y="40988"/>
                    <a:pt x="1864204" y="55783"/>
                  </a:cubicBezTo>
                  <a:lnTo>
                    <a:pt x="1864204" y="202439"/>
                  </a:lnTo>
                  <a:cubicBezTo>
                    <a:pt x="1864204" y="233247"/>
                    <a:pt x="1839229" y="258221"/>
                    <a:pt x="1808421" y="258221"/>
                  </a:cubicBezTo>
                  <a:lnTo>
                    <a:pt x="55783" y="258221"/>
                  </a:lnTo>
                  <a:cubicBezTo>
                    <a:pt x="24975" y="258221"/>
                    <a:pt x="0" y="233247"/>
                    <a:pt x="0" y="202439"/>
                  </a:cubicBezTo>
                  <a:lnTo>
                    <a:pt x="0" y="55783"/>
                  </a:lnTo>
                  <a:cubicBezTo>
                    <a:pt x="0" y="24975"/>
                    <a:pt x="24975" y="0"/>
                    <a:pt x="55783" y="0"/>
                  </a:cubicBezTo>
                  <a:close/>
                </a:path>
              </a:pathLst>
            </a:custGeom>
            <a:solidFill>
              <a:srgbClr val="000000">
                <a:alpha val="0"/>
              </a:srgbClr>
            </a:solidFill>
            <a:ln w="38100">
              <a:solidFill>
                <a:srgbClr val="50E8D1"/>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1028700"/>
            <a:ext cx="10018260" cy="6190334"/>
            <a:chOff x="0" y="0"/>
            <a:chExt cx="2638554" cy="1630376"/>
          </a:xfrm>
        </p:grpSpPr>
        <p:sp>
          <p:nvSpPr>
            <p:cNvPr id="9" name="Freeform 9"/>
            <p:cNvSpPr/>
            <p:nvPr/>
          </p:nvSpPr>
          <p:spPr>
            <a:xfrm>
              <a:off x="0" y="0"/>
              <a:ext cx="2638554" cy="1630376"/>
            </a:xfrm>
            <a:custGeom>
              <a:avLst/>
              <a:gdLst/>
              <a:ahLst/>
              <a:cxnLst/>
              <a:rect l="l" t="t" r="r" b="b"/>
              <a:pathLst>
                <a:path w="2638554" h="1630376">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34694" y="2283184"/>
            <a:ext cx="3501321" cy="4114800"/>
          </a:xfrm>
          <a:prstGeom prst="rect">
            <a:avLst/>
          </a:prstGeom>
        </p:spPr>
      </p:pic>
      <p:grpSp>
        <p:nvGrpSpPr>
          <p:cNvPr id="12" name="Group 12"/>
          <p:cNvGrpSpPr/>
          <p:nvPr/>
        </p:nvGrpSpPr>
        <p:grpSpPr>
          <a:xfrm>
            <a:off x="2960149" y="8277866"/>
            <a:ext cx="980434" cy="980434"/>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50E8D1"/>
              </a:solidFill>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4436109" y="8525787"/>
            <a:ext cx="2973440" cy="463845"/>
          </a:xfrm>
          <a:prstGeom prst="rect">
            <a:avLst/>
          </a:prstGeom>
        </p:spPr>
        <p:txBody>
          <a:bodyPr wrap="square" lIns="0" tIns="0" rIns="0" bIns="0" rtlCol="0" anchor="t">
            <a:spAutoFit/>
          </a:bodyPr>
          <a:lstStyle/>
          <a:p>
            <a:pPr algn="ctr">
              <a:lnSpc>
                <a:spcPts val="3931"/>
              </a:lnSpc>
            </a:pPr>
            <a:r>
              <a:rPr lang="en-US" sz="2800">
                <a:solidFill>
                  <a:srgbClr val="000000"/>
                </a:solidFill>
                <a:latin typeface="Montserrat"/>
              </a:rPr>
              <a:t>Prabhjot Chawla</a:t>
            </a:r>
            <a:endParaRPr lang="en-US" sz="2807">
              <a:solidFill>
                <a:srgbClr val="000000"/>
              </a:solidFill>
              <a:latin typeface="Montserrat"/>
            </a:endParaRPr>
          </a:p>
        </p:txBody>
      </p:sp>
      <p:sp>
        <p:nvSpPr>
          <p:cNvPr id="16" name="TextBox 16"/>
          <p:cNvSpPr txBox="1"/>
          <p:nvPr/>
        </p:nvSpPr>
        <p:spPr>
          <a:xfrm>
            <a:off x="10763014" y="8537044"/>
            <a:ext cx="2716567" cy="471603"/>
          </a:xfrm>
          <a:prstGeom prst="rect">
            <a:avLst/>
          </a:prstGeom>
        </p:spPr>
        <p:txBody>
          <a:bodyPr lIns="0" tIns="0" rIns="0" bIns="0" rtlCol="0" anchor="t">
            <a:spAutoFit/>
          </a:bodyPr>
          <a:lstStyle/>
          <a:p>
            <a:pPr>
              <a:lnSpc>
                <a:spcPts val="3931"/>
              </a:lnSpc>
            </a:pPr>
            <a:r>
              <a:rPr lang="en-US" sz="2800">
                <a:solidFill>
                  <a:srgbClr val="000000"/>
                </a:solidFill>
                <a:latin typeface="Montserrat"/>
              </a:rPr>
              <a:t>Diego Acosta</a:t>
            </a:r>
            <a:endParaRPr lang="en-US" sz="2807">
              <a:solidFill>
                <a:srgbClr val="000000"/>
              </a:solidFill>
              <a:latin typeface="Montserrat"/>
            </a:endParaRPr>
          </a:p>
        </p:txBody>
      </p:sp>
      <p:sp>
        <p:nvSpPr>
          <p:cNvPr id="17" name="TextBox 17"/>
          <p:cNvSpPr txBox="1"/>
          <p:nvPr/>
        </p:nvSpPr>
        <p:spPr>
          <a:xfrm>
            <a:off x="2134326" y="2454634"/>
            <a:ext cx="7807007" cy="2693045"/>
          </a:xfrm>
          <a:prstGeom prst="rect">
            <a:avLst/>
          </a:prstGeom>
        </p:spPr>
        <p:txBody>
          <a:bodyPr lIns="0" tIns="0" rIns="0" bIns="0" rtlCol="0" anchor="t">
            <a:spAutoFit/>
          </a:bodyPr>
          <a:lstStyle/>
          <a:p>
            <a:pPr>
              <a:lnSpc>
                <a:spcPts val="10467"/>
              </a:lnSpc>
            </a:pPr>
            <a:r>
              <a:rPr lang="en-US" sz="8000">
                <a:solidFill>
                  <a:srgbClr val="000000"/>
                </a:solidFill>
                <a:latin typeface="Montserrat"/>
              </a:rPr>
              <a:t>EDM Project Presentation</a:t>
            </a:r>
            <a:r>
              <a:rPr lang="en-US" sz="10150">
                <a:solidFill>
                  <a:srgbClr val="000000"/>
                </a:solidFill>
                <a:latin typeface="Montserrat"/>
              </a:rPr>
              <a:t> </a:t>
            </a:r>
            <a:endParaRPr lang="en-US" sz="10162">
              <a:solidFill>
                <a:srgbClr val="000000"/>
              </a:solidFill>
              <a:latin typeface="Montserrat"/>
            </a:endParaRPr>
          </a:p>
        </p:txBody>
      </p:sp>
      <p:sp>
        <p:nvSpPr>
          <p:cNvPr id="18" name="TextBox 18"/>
          <p:cNvSpPr txBox="1"/>
          <p:nvPr/>
        </p:nvSpPr>
        <p:spPr>
          <a:xfrm>
            <a:off x="2134326" y="5375263"/>
            <a:ext cx="7807007" cy="589287"/>
          </a:xfrm>
          <a:prstGeom prst="rect">
            <a:avLst/>
          </a:prstGeom>
        </p:spPr>
        <p:txBody>
          <a:bodyPr lIns="0" tIns="0" rIns="0" bIns="0" rtlCol="0" anchor="t">
            <a:spAutoFit/>
          </a:bodyPr>
          <a:lstStyle/>
          <a:p>
            <a:pPr>
              <a:lnSpc>
                <a:spcPts val="4460"/>
              </a:lnSpc>
            </a:pPr>
            <a:r>
              <a:rPr lang="en-US" sz="4300">
                <a:solidFill>
                  <a:srgbClr val="000000"/>
                </a:solidFill>
                <a:latin typeface="Montserrat Extra-Light"/>
              </a:rPr>
              <a:t>-Reflection on projects</a:t>
            </a:r>
            <a:endParaRPr lang="en-US"/>
          </a:p>
        </p:txBody>
      </p:sp>
      <p:sp>
        <p:nvSpPr>
          <p:cNvPr id="20" name="TextBox 16">
            <a:extLst>
              <a:ext uri="{FF2B5EF4-FFF2-40B4-BE49-F238E27FC236}">
                <a16:creationId xmlns:a16="http://schemas.microsoft.com/office/drawing/2014/main" id="{39555E9C-D406-8C2E-5DDE-822EB3F86DEA}"/>
              </a:ext>
            </a:extLst>
          </p:cNvPr>
          <p:cNvSpPr txBox="1"/>
          <p:nvPr/>
        </p:nvSpPr>
        <p:spPr>
          <a:xfrm>
            <a:off x="6303582" y="8519725"/>
            <a:ext cx="2716567" cy="471603"/>
          </a:xfrm>
          <a:prstGeom prst="rect">
            <a:avLst/>
          </a:prstGeom>
        </p:spPr>
        <p:txBody>
          <a:bodyPr lIns="0" tIns="0" rIns="0" bIns="0" rtlCol="0" anchor="t">
            <a:spAutoFit/>
          </a:bodyPr>
          <a:lstStyle/>
          <a:p>
            <a:pPr>
              <a:lnSpc>
                <a:spcPts val="3931"/>
              </a:lnSpc>
            </a:pPr>
            <a:r>
              <a:rPr lang="en-US" sz="2800">
                <a:solidFill>
                  <a:srgbClr val="000000"/>
                </a:solidFill>
                <a:latin typeface="Montserrat"/>
              </a:rPr>
              <a:t>Hitesh Vijan</a:t>
            </a:r>
            <a:endParaRPr lang="en-US" sz="2807">
              <a:solidFill>
                <a:srgbClr val="000000"/>
              </a:solidFill>
              <a:latin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2480106-7A12-E3A2-4E94-E3215A35093F}"/>
              </a:ext>
            </a:extLst>
          </p:cNvPr>
          <p:cNvGrpSpPr/>
          <p:nvPr/>
        </p:nvGrpSpPr>
        <p:grpSpPr>
          <a:xfrm>
            <a:off x="862887" y="574282"/>
            <a:ext cx="5049298" cy="1160116"/>
            <a:chOff x="-90443" y="1936920"/>
            <a:chExt cx="5049298" cy="1160116"/>
          </a:xfrm>
        </p:grpSpPr>
        <p:sp>
          <p:nvSpPr>
            <p:cNvPr id="7" name="Freeform 7"/>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15" name="TextBox 15"/>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pic>
        <p:nvPicPr>
          <p:cNvPr id="22" name="Picture 7">
            <a:extLst>
              <a:ext uri="{FF2B5EF4-FFF2-40B4-BE49-F238E27FC236}">
                <a16:creationId xmlns:a16="http://schemas.microsoft.com/office/drawing/2014/main" id="{B31868F5-D3E4-8AD4-F053-60FA771E5A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0514" y="3358587"/>
            <a:ext cx="9941424" cy="9931899"/>
          </a:xfrm>
          <a:prstGeom prst="rect">
            <a:avLst/>
          </a:prstGeom>
        </p:spPr>
      </p:pic>
      <p:sp>
        <p:nvSpPr>
          <p:cNvPr id="28" name="TextBox 27">
            <a:extLst>
              <a:ext uri="{FF2B5EF4-FFF2-40B4-BE49-F238E27FC236}">
                <a16:creationId xmlns:a16="http://schemas.microsoft.com/office/drawing/2014/main" id="{0BB12F73-F7C0-F277-602C-05BA5798AD41}"/>
              </a:ext>
            </a:extLst>
          </p:cNvPr>
          <p:cNvSpPr txBox="1"/>
          <p:nvPr/>
        </p:nvSpPr>
        <p:spPr>
          <a:xfrm>
            <a:off x="10229850" y="2362199"/>
            <a:ext cx="5772150" cy="1631216"/>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 Lets us know what categories in the MA Japanese restaurants table is getting the best reviews to be able to know what the people in the area like the most </a:t>
            </a:r>
            <a:endParaRPr lang="en-US" sz="2000">
              <a:cs typeface="Calibri"/>
            </a:endParaRPr>
          </a:p>
          <a:p>
            <a:pPr marL="342900" indent="-342900">
              <a:buFont typeface="Arial"/>
              <a:buChar char="•"/>
            </a:pPr>
            <a:endParaRPr lang="en-US" sz="2000">
              <a:cs typeface="Calibri"/>
            </a:endParaRPr>
          </a:p>
        </p:txBody>
      </p:sp>
      <p:pic>
        <p:nvPicPr>
          <p:cNvPr id="8" name="Picture 8">
            <a:extLst>
              <a:ext uri="{FF2B5EF4-FFF2-40B4-BE49-F238E27FC236}">
                <a16:creationId xmlns:a16="http://schemas.microsoft.com/office/drawing/2014/main" id="{1D47CF17-06FA-38BF-4AC1-4C7303997DC9}"/>
              </a:ext>
            </a:extLst>
          </p:cNvPr>
          <p:cNvPicPr>
            <a:picLocks noChangeAspect="1"/>
          </p:cNvPicPr>
          <p:nvPr/>
        </p:nvPicPr>
        <p:blipFill>
          <a:blip r:embed="rId4"/>
          <a:stretch>
            <a:fillRect/>
          </a:stretch>
        </p:blipFill>
        <p:spPr>
          <a:xfrm>
            <a:off x="866775" y="2073686"/>
            <a:ext cx="7886700" cy="2215327"/>
          </a:xfrm>
          <a:prstGeom prst="rect">
            <a:avLst/>
          </a:prstGeom>
        </p:spPr>
      </p:pic>
      <p:pic>
        <p:nvPicPr>
          <p:cNvPr id="9" name="Picture 9" descr="A picture containing chart&#10;&#10;Description automatically generated">
            <a:extLst>
              <a:ext uri="{FF2B5EF4-FFF2-40B4-BE49-F238E27FC236}">
                <a16:creationId xmlns:a16="http://schemas.microsoft.com/office/drawing/2014/main" id="{E317CBC2-36D2-02D4-E886-59DCF4F10E39}"/>
              </a:ext>
            </a:extLst>
          </p:cNvPr>
          <p:cNvPicPr>
            <a:picLocks noChangeAspect="1"/>
          </p:cNvPicPr>
          <p:nvPr/>
        </p:nvPicPr>
        <p:blipFill>
          <a:blip r:embed="rId5"/>
          <a:stretch>
            <a:fillRect/>
          </a:stretch>
        </p:blipFill>
        <p:spPr>
          <a:xfrm>
            <a:off x="4667250" y="4507523"/>
            <a:ext cx="8953500" cy="5777279"/>
          </a:xfrm>
          <a:prstGeom prst="rect">
            <a:avLst/>
          </a:prstGeom>
        </p:spPr>
      </p:pic>
    </p:spTree>
    <p:extLst>
      <p:ext uri="{BB962C8B-B14F-4D97-AF65-F5344CB8AC3E}">
        <p14:creationId xmlns:p14="http://schemas.microsoft.com/office/powerpoint/2010/main" val="242553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2480106-7A12-E3A2-4E94-E3215A35093F}"/>
              </a:ext>
            </a:extLst>
          </p:cNvPr>
          <p:cNvGrpSpPr/>
          <p:nvPr/>
        </p:nvGrpSpPr>
        <p:grpSpPr>
          <a:xfrm>
            <a:off x="862887" y="574282"/>
            <a:ext cx="5049298" cy="1160116"/>
            <a:chOff x="-90443" y="1936920"/>
            <a:chExt cx="5049298" cy="1160116"/>
          </a:xfrm>
        </p:grpSpPr>
        <p:sp>
          <p:nvSpPr>
            <p:cNvPr id="7" name="Freeform 7"/>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15" name="TextBox 15"/>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pic>
        <p:nvPicPr>
          <p:cNvPr id="22" name="Picture 7">
            <a:extLst>
              <a:ext uri="{FF2B5EF4-FFF2-40B4-BE49-F238E27FC236}">
                <a16:creationId xmlns:a16="http://schemas.microsoft.com/office/drawing/2014/main" id="{B31868F5-D3E4-8AD4-F053-60FA771E5A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290650" y="3531769"/>
            <a:ext cx="9941424" cy="9931899"/>
          </a:xfrm>
          <a:prstGeom prst="rect">
            <a:avLst/>
          </a:prstGeom>
        </p:spPr>
      </p:pic>
      <p:sp>
        <p:nvSpPr>
          <p:cNvPr id="28" name="TextBox 27">
            <a:extLst>
              <a:ext uri="{FF2B5EF4-FFF2-40B4-BE49-F238E27FC236}">
                <a16:creationId xmlns:a16="http://schemas.microsoft.com/office/drawing/2014/main" id="{0BB12F73-F7C0-F277-602C-05BA5798AD41}"/>
              </a:ext>
            </a:extLst>
          </p:cNvPr>
          <p:cNvSpPr txBox="1"/>
          <p:nvPr/>
        </p:nvSpPr>
        <p:spPr>
          <a:xfrm>
            <a:off x="10153650" y="2209799"/>
            <a:ext cx="5772150" cy="1938992"/>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At this point we have decided to look for sushi bars in MA and find the Top 10. With the Pie Chart it shows us if any postal code has more than one Japanese restaurant with a sushi bar. So we do not put ours where there is already more than one. </a:t>
            </a:r>
          </a:p>
          <a:p>
            <a:pPr marL="342900" indent="-342900">
              <a:buFont typeface="Arial"/>
              <a:buChar char="•"/>
            </a:pPr>
            <a:endParaRPr lang="en-US" sz="2000">
              <a:cs typeface="Calibri"/>
            </a:endParaRPr>
          </a:p>
        </p:txBody>
      </p:sp>
      <p:pic>
        <p:nvPicPr>
          <p:cNvPr id="2" name="Picture 2">
            <a:extLst>
              <a:ext uri="{FF2B5EF4-FFF2-40B4-BE49-F238E27FC236}">
                <a16:creationId xmlns:a16="http://schemas.microsoft.com/office/drawing/2014/main" id="{7930FBE4-7102-8A70-F413-84732572D020}"/>
              </a:ext>
            </a:extLst>
          </p:cNvPr>
          <p:cNvPicPr>
            <a:picLocks noChangeAspect="1"/>
          </p:cNvPicPr>
          <p:nvPr/>
        </p:nvPicPr>
        <p:blipFill>
          <a:blip r:embed="rId4"/>
          <a:stretch>
            <a:fillRect/>
          </a:stretch>
        </p:blipFill>
        <p:spPr>
          <a:xfrm>
            <a:off x="800100" y="2235066"/>
            <a:ext cx="8229600" cy="1892567"/>
          </a:xfrm>
          <a:prstGeom prst="rect">
            <a:avLst/>
          </a:prstGeom>
        </p:spPr>
      </p:pic>
      <p:pic>
        <p:nvPicPr>
          <p:cNvPr id="3" name="Picture 3" descr="Chart, pie chart&#10;&#10;Description automatically generated">
            <a:extLst>
              <a:ext uri="{FF2B5EF4-FFF2-40B4-BE49-F238E27FC236}">
                <a16:creationId xmlns:a16="http://schemas.microsoft.com/office/drawing/2014/main" id="{2D5DDED8-B4D7-DDAD-1324-0AE30A715DC5}"/>
              </a:ext>
            </a:extLst>
          </p:cNvPr>
          <p:cNvPicPr>
            <a:picLocks noChangeAspect="1"/>
          </p:cNvPicPr>
          <p:nvPr/>
        </p:nvPicPr>
        <p:blipFill>
          <a:blip r:embed="rId5"/>
          <a:stretch>
            <a:fillRect/>
          </a:stretch>
        </p:blipFill>
        <p:spPr>
          <a:xfrm>
            <a:off x="4210050" y="4176971"/>
            <a:ext cx="9163050" cy="6114534"/>
          </a:xfrm>
          <a:prstGeom prst="rect">
            <a:avLst/>
          </a:prstGeom>
        </p:spPr>
      </p:pic>
    </p:spTree>
    <p:extLst>
      <p:ext uri="{BB962C8B-B14F-4D97-AF65-F5344CB8AC3E}">
        <p14:creationId xmlns:p14="http://schemas.microsoft.com/office/powerpoint/2010/main" val="708746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92413" y="4011511"/>
            <a:ext cx="8703174" cy="8703174"/>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443861" y="-2105612"/>
            <a:ext cx="8703174" cy="8703174"/>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35924" y="2167929"/>
            <a:ext cx="8703174" cy="8703174"/>
          </a:xfrm>
          <a:prstGeom prst="rect">
            <a:avLst/>
          </a:prstGeom>
        </p:spPr>
      </p:pic>
      <p:pic>
        <p:nvPicPr>
          <p:cNvPr id="15" name="Picture 15">
            <a:extLst>
              <a:ext uri="{FF2B5EF4-FFF2-40B4-BE49-F238E27FC236}">
                <a16:creationId xmlns:a16="http://schemas.microsoft.com/office/drawing/2014/main" id="{CA041559-F310-6585-583E-EEB883631201}"/>
              </a:ext>
            </a:extLst>
          </p:cNvPr>
          <p:cNvPicPr>
            <a:picLocks noChangeAspect="1"/>
          </p:cNvPicPr>
          <p:nvPr/>
        </p:nvPicPr>
        <p:blipFill>
          <a:blip r:embed="rId6"/>
          <a:stretch>
            <a:fillRect/>
          </a:stretch>
        </p:blipFill>
        <p:spPr>
          <a:xfrm>
            <a:off x="1890132" y="921277"/>
            <a:ext cx="15000247" cy="7738200"/>
          </a:xfrm>
          <a:prstGeom prst="rect">
            <a:avLst/>
          </a:prstGeom>
        </p:spPr>
      </p:pic>
      <p:sp>
        <p:nvSpPr>
          <p:cNvPr id="3" name="TextBox 2">
            <a:extLst>
              <a:ext uri="{FF2B5EF4-FFF2-40B4-BE49-F238E27FC236}">
                <a16:creationId xmlns:a16="http://schemas.microsoft.com/office/drawing/2014/main" id="{09D04A6B-4D2B-E054-0E72-18643EA67F4B}"/>
              </a:ext>
            </a:extLst>
          </p:cNvPr>
          <p:cNvSpPr txBox="1"/>
          <p:nvPr/>
        </p:nvSpPr>
        <p:spPr>
          <a:xfrm>
            <a:off x="2718954" y="987136"/>
            <a:ext cx="15413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cs typeface="Calibri"/>
              </a:rPr>
              <a:t>Part 2</a:t>
            </a:r>
            <a:endParaRPr lang="en-GB" sz="2800"/>
          </a:p>
        </p:txBody>
      </p:sp>
      <p:grpSp>
        <p:nvGrpSpPr>
          <p:cNvPr id="9" name="Group 8">
            <a:extLst>
              <a:ext uri="{FF2B5EF4-FFF2-40B4-BE49-F238E27FC236}">
                <a16:creationId xmlns:a16="http://schemas.microsoft.com/office/drawing/2014/main" id="{8F556AA7-C93A-1BF0-1C1F-88AAC450F942}"/>
              </a:ext>
            </a:extLst>
          </p:cNvPr>
          <p:cNvGrpSpPr/>
          <p:nvPr/>
        </p:nvGrpSpPr>
        <p:grpSpPr>
          <a:xfrm>
            <a:off x="551160" y="8783100"/>
            <a:ext cx="5049298" cy="1160116"/>
            <a:chOff x="-90443" y="1936920"/>
            <a:chExt cx="5049298" cy="1160116"/>
          </a:xfrm>
        </p:grpSpPr>
        <p:sp>
          <p:nvSpPr>
            <p:cNvPr id="5" name="Freeform 7">
              <a:extLst>
                <a:ext uri="{FF2B5EF4-FFF2-40B4-BE49-F238E27FC236}">
                  <a16:creationId xmlns:a16="http://schemas.microsoft.com/office/drawing/2014/main" id="{8E3312BC-3266-83B3-BC3A-50F022E55B23}"/>
                </a:ext>
              </a:extLst>
            </p:cNvPr>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6" name="TextBox 15">
              <a:extLst>
                <a:ext uri="{FF2B5EF4-FFF2-40B4-BE49-F238E27FC236}">
                  <a16:creationId xmlns:a16="http://schemas.microsoft.com/office/drawing/2014/main" id="{FBCEAA44-7F83-6435-ECA1-496A88FD4598}"/>
                </a:ext>
              </a:extLst>
            </p:cNvPr>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9532" y="3262833"/>
            <a:ext cx="8703174" cy="87031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327916" y="-385208"/>
            <a:ext cx="8703174" cy="8703174"/>
          </a:xfrm>
          <a:prstGeom prst="rect">
            <a:avLst/>
          </a:prstGeom>
        </p:spPr>
      </p:pic>
      <p:pic>
        <p:nvPicPr>
          <p:cNvPr id="41" name="Picture 41" descr="Chart, bar chart&#10;&#10;Description automatically generated">
            <a:extLst>
              <a:ext uri="{FF2B5EF4-FFF2-40B4-BE49-F238E27FC236}">
                <a16:creationId xmlns:a16="http://schemas.microsoft.com/office/drawing/2014/main" id="{D20E7AB7-B363-9E8D-53CB-104587BA42BD}"/>
              </a:ext>
            </a:extLst>
          </p:cNvPr>
          <p:cNvPicPr>
            <a:picLocks noChangeAspect="1"/>
          </p:cNvPicPr>
          <p:nvPr/>
        </p:nvPicPr>
        <p:blipFill>
          <a:blip r:embed="rId6"/>
          <a:stretch>
            <a:fillRect/>
          </a:stretch>
        </p:blipFill>
        <p:spPr>
          <a:xfrm>
            <a:off x="5166416" y="1440711"/>
            <a:ext cx="12680759" cy="7409084"/>
          </a:xfrm>
          <a:prstGeom prst="rect">
            <a:avLst/>
          </a:prstGeom>
        </p:spPr>
      </p:pic>
      <p:pic>
        <p:nvPicPr>
          <p:cNvPr id="42" name="Picture 42" descr="A picture containing text&#10;&#10;Description automatically generated">
            <a:extLst>
              <a:ext uri="{FF2B5EF4-FFF2-40B4-BE49-F238E27FC236}">
                <a16:creationId xmlns:a16="http://schemas.microsoft.com/office/drawing/2014/main" id="{FFDC7FE4-D0ED-09CD-D9F5-D7C221C49F13}"/>
              </a:ext>
            </a:extLst>
          </p:cNvPr>
          <p:cNvPicPr>
            <a:picLocks noChangeAspect="1"/>
          </p:cNvPicPr>
          <p:nvPr/>
        </p:nvPicPr>
        <p:blipFill>
          <a:blip r:embed="rId7"/>
          <a:stretch>
            <a:fillRect/>
          </a:stretch>
        </p:blipFill>
        <p:spPr>
          <a:xfrm>
            <a:off x="450730" y="4088704"/>
            <a:ext cx="3843067" cy="1052856"/>
          </a:xfrm>
          <a:prstGeom prst="rect">
            <a:avLst/>
          </a:prstGeom>
        </p:spPr>
      </p:pic>
      <p:grpSp>
        <p:nvGrpSpPr>
          <p:cNvPr id="7" name="Group 6">
            <a:extLst>
              <a:ext uri="{FF2B5EF4-FFF2-40B4-BE49-F238E27FC236}">
                <a16:creationId xmlns:a16="http://schemas.microsoft.com/office/drawing/2014/main" id="{B121EAC6-4094-8846-B255-C6BFE39AF4DE}"/>
              </a:ext>
            </a:extLst>
          </p:cNvPr>
          <p:cNvGrpSpPr/>
          <p:nvPr/>
        </p:nvGrpSpPr>
        <p:grpSpPr>
          <a:xfrm>
            <a:off x="305556" y="593175"/>
            <a:ext cx="5049298" cy="1160116"/>
            <a:chOff x="-90443" y="1936920"/>
            <a:chExt cx="5049298" cy="1160116"/>
          </a:xfrm>
        </p:grpSpPr>
        <p:sp>
          <p:nvSpPr>
            <p:cNvPr id="5" name="Freeform 7">
              <a:extLst>
                <a:ext uri="{FF2B5EF4-FFF2-40B4-BE49-F238E27FC236}">
                  <a16:creationId xmlns:a16="http://schemas.microsoft.com/office/drawing/2014/main" id="{CAB77BC3-B924-A2D8-8BC1-2FD340B79392}"/>
                </a:ext>
              </a:extLst>
            </p:cNvPr>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6" name="TextBox 15">
              <a:extLst>
                <a:ext uri="{FF2B5EF4-FFF2-40B4-BE49-F238E27FC236}">
                  <a16:creationId xmlns:a16="http://schemas.microsoft.com/office/drawing/2014/main" id="{CE492A86-68E7-859D-996B-62841C85BA9D}"/>
                </a:ext>
              </a:extLst>
            </p:cNvPr>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15057" y="-8428575"/>
            <a:ext cx="15228862" cy="1522886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4431" y="4964451"/>
            <a:ext cx="15228862" cy="1522886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200911" y="4139020"/>
            <a:ext cx="4107319" cy="4114800"/>
          </a:xfrm>
          <a:prstGeom prst="rect">
            <a:avLst/>
          </a:prstGeom>
        </p:spPr>
      </p:pic>
      <p:pic>
        <p:nvPicPr>
          <p:cNvPr id="14" name="Picture 14" descr="Chart, pie chart&#10;&#10;Description automatically generated">
            <a:extLst>
              <a:ext uri="{FF2B5EF4-FFF2-40B4-BE49-F238E27FC236}">
                <a16:creationId xmlns:a16="http://schemas.microsoft.com/office/drawing/2014/main" id="{50C78A29-0F87-8AC2-E429-09427F33A950}"/>
              </a:ext>
            </a:extLst>
          </p:cNvPr>
          <p:cNvPicPr>
            <a:picLocks noChangeAspect="1"/>
          </p:cNvPicPr>
          <p:nvPr/>
        </p:nvPicPr>
        <p:blipFill>
          <a:blip r:embed="rId8"/>
          <a:stretch>
            <a:fillRect/>
          </a:stretch>
        </p:blipFill>
        <p:spPr>
          <a:xfrm>
            <a:off x="5087428" y="1476459"/>
            <a:ext cx="12588095" cy="7139987"/>
          </a:xfrm>
          <a:prstGeom prst="rect">
            <a:avLst/>
          </a:prstGeom>
        </p:spPr>
      </p:pic>
      <p:pic>
        <p:nvPicPr>
          <p:cNvPr id="15" name="Picture 15">
            <a:extLst>
              <a:ext uri="{FF2B5EF4-FFF2-40B4-BE49-F238E27FC236}">
                <a16:creationId xmlns:a16="http://schemas.microsoft.com/office/drawing/2014/main" id="{8C263788-1985-7C8E-104A-0ADAF5FB4B7E}"/>
              </a:ext>
            </a:extLst>
          </p:cNvPr>
          <p:cNvPicPr>
            <a:picLocks noChangeAspect="1"/>
          </p:cNvPicPr>
          <p:nvPr/>
        </p:nvPicPr>
        <p:blipFill>
          <a:blip r:embed="rId9"/>
          <a:stretch>
            <a:fillRect/>
          </a:stretch>
        </p:blipFill>
        <p:spPr>
          <a:xfrm>
            <a:off x="191937" y="3500684"/>
            <a:ext cx="4748841" cy="999632"/>
          </a:xfrm>
          <a:prstGeom prst="rect">
            <a:avLst/>
          </a:prstGeom>
        </p:spPr>
      </p:pic>
      <p:grpSp>
        <p:nvGrpSpPr>
          <p:cNvPr id="8" name="Group 7">
            <a:extLst>
              <a:ext uri="{FF2B5EF4-FFF2-40B4-BE49-F238E27FC236}">
                <a16:creationId xmlns:a16="http://schemas.microsoft.com/office/drawing/2014/main" id="{98310084-536C-5BEC-ACB0-12E28DFA7E0A}"/>
              </a:ext>
            </a:extLst>
          </p:cNvPr>
          <p:cNvGrpSpPr/>
          <p:nvPr/>
        </p:nvGrpSpPr>
        <p:grpSpPr>
          <a:xfrm>
            <a:off x="258325" y="8386356"/>
            <a:ext cx="5049298" cy="1160116"/>
            <a:chOff x="-90443" y="1936920"/>
            <a:chExt cx="5049298" cy="1160116"/>
          </a:xfrm>
        </p:grpSpPr>
        <p:sp>
          <p:nvSpPr>
            <p:cNvPr id="5" name="Freeform 7">
              <a:extLst>
                <a:ext uri="{FF2B5EF4-FFF2-40B4-BE49-F238E27FC236}">
                  <a16:creationId xmlns:a16="http://schemas.microsoft.com/office/drawing/2014/main" id="{74525191-3566-9CCE-658C-4AE36A8A3967}"/>
                </a:ext>
              </a:extLst>
            </p:cNvPr>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6" name="TextBox 15">
              <a:extLst>
                <a:ext uri="{FF2B5EF4-FFF2-40B4-BE49-F238E27FC236}">
                  <a16:creationId xmlns:a16="http://schemas.microsoft.com/office/drawing/2014/main" id="{EE4EDD53-F823-1AAD-EFD4-8ED0F73B79A4}"/>
                </a:ext>
              </a:extLst>
            </p:cNvPr>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12892" y="3657102"/>
            <a:ext cx="15228862" cy="15228862"/>
          </a:xfrm>
          <a:prstGeom prst="rect">
            <a:avLst/>
          </a:prstGeom>
        </p:spPr>
      </p:pic>
      <p:pic>
        <p:nvPicPr>
          <p:cNvPr id="43" name="Picture 43" descr="Chart, histogram&#10;&#10;Description automatically generated">
            <a:extLst>
              <a:ext uri="{FF2B5EF4-FFF2-40B4-BE49-F238E27FC236}">
                <a16:creationId xmlns:a16="http://schemas.microsoft.com/office/drawing/2014/main" id="{0C18466C-E791-6358-9F14-450B70BEBA63}"/>
              </a:ext>
            </a:extLst>
          </p:cNvPr>
          <p:cNvPicPr>
            <a:picLocks noChangeAspect="1"/>
          </p:cNvPicPr>
          <p:nvPr/>
        </p:nvPicPr>
        <p:blipFill>
          <a:blip r:embed="rId4"/>
          <a:stretch>
            <a:fillRect/>
          </a:stretch>
        </p:blipFill>
        <p:spPr>
          <a:xfrm>
            <a:off x="4192437" y="2072262"/>
            <a:ext cx="13763446" cy="7921673"/>
          </a:xfrm>
          <a:prstGeom prst="rect">
            <a:avLst/>
          </a:prstGeom>
        </p:spPr>
      </p:pic>
      <p:pic>
        <p:nvPicPr>
          <p:cNvPr id="45" name="Picture 45" descr="A picture containing text&#10;&#10;Description automatically generated">
            <a:extLst>
              <a:ext uri="{FF2B5EF4-FFF2-40B4-BE49-F238E27FC236}">
                <a16:creationId xmlns:a16="http://schemas.microsoft.com/office/drawing/2014/main" id="{F043064B-FC8A-4A17-3948-087066391FCB}"/>
              </a:ext>
            </a:extLst>
          </p:cNvPr>
          <p:cNvPicPr>
            <a:picLocks noChangeAspect="1"/>
          </p:cNvPicPr>
          <p:nvPr/>
        </p:nvPicPr>
        <p:blipFill>
          <a:blip r:embed="rId5"/>
          <a:stretch>
            <a:fillRect/>
          </a:stretch>
        </p:blipFill>
        <p:spPr>
          <a:xfrm>
            <a:off x="461513" y="398400"/>
            <a:ext cx="6118284" cy="1251973"/>
          </a:xfrm>
          <a:prstGeom prst="rect">
            <a:avLst/>
          </a:prstGeom>
        </p:spPr>
      </p:pic>
      <p:grpSp>
        <p:nvGrpSpPr>
          <p:cNvPr id="6" name="Group 5">
            <a:extLst>
              <a:ext uri="{FF2B5EF4-FFF2-40B4-BE49-F238E27FC236}">
                <a16:creationId xmlns:a16="http://schemas.microsoft.com/office/drawing/2014/main" id="{1A3DED68-C4CF-5F9B-25EF-928663C109BB}"/>
              </a:ext>
            </a:extLst>
          </p:cNvPr>
          <p:cNvGrpSpPr/>
          <p:nvPr/>
        </p:nvGrpSpPr>
        <p:grpSpPr>
          <a:xfrm>
            <a:off x="10403631" y="489265"/>
            <a:ext cx="5049298" cy="1160116"/>
            <a:chOff x="-90443" y="1936920"/>
            <a:chExt cx="5049298" cy="1160116"/>
          </a:xfrm>
        </p:grpSpPr>
        <p:sp>
          <p:nvSpPr>
            <p:cNvPr id="4" name="Freeform 7">
              <a:extLst>
                <a:ext uri="{FF2B5EF4-FFF2-40B4-BE49-F238E27FC236}">
                  <a16:creationId xmlns:a16="http://schemas.microsoft.com/office/drawing/2014/main" id="{EB6B203E-BE90-3C59-BE83-8E86F0B3A359}"/>
                </a:ext>
              </a:extLst>
            </p:cNvPr>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5" name="TextBox 15">
              <a:extLst>
                <a:ext uri="{FF2B5EF4-FFF2-40B4-BE49-F238E27FC236}">
                  <a16:creationId xmlns:a16="http://schemas.microsoft.com/office/drawing/2014/main" id="{CF4F7402-7B5B-28A8-814E-25ACC1DDF8DB}"/>
                </a:ext>
              </a:extLst>
            </p:cNvPr>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13990" y="-7825478"/>
            <a:ext cx="15228862" cy="1522886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01481" y="3828159"/>
            <a:ext cx="15228862" cy="15228862"/>
          </a:xfrm>
          <a:prstGeom prst="rect">
            <a:avLst/>
          </a:prstGeom>
        </p:spPr>
      </p:pic>
      <p:pic>
        <p:nvPicPr>
          <p:cNvPr id="13" name="Picture 13" descr="Chart, line chart&#10;&#10;Description automatically generated">
            <a:extLst>
              <a:ext uri="{FF2B5EF4-FFF2-40B4-BE49-F238E27FC236}">
                <a16:creationId xmlns:a16="http://schemas.microsoft.com/office/drawing/2014/main" id="{B84FB6FD-C4C8-38DB-FFAF-0F2C3EFAB1CA}"/>
              </a:ext>
            </a:extLst>
          </p:cNvPr>
          <p:cNvPicPr>
            <a:picLocks noChangeAspect="1"/>
          </p:cNvPicPr>
          <p:nvPr/>
        </p:nvPicPr>
        <p:blipFill>
          <a:blip r:embed="rId6"/>
          <a:stretch>
            <a:fillRect/>
          </a:stretch>
        </p:blipFill>
        <p:spPr>
          <a:xfrm>
            <a:off x="5874589" y="1429694"/>
            <a:ext cx="11348047" cy="8322603"/>
          </a:xfrm>
          <a:prstGeom prst="rect">
            <a:avLst/>
          </a:prstGeom>
        </p:spPr>
      </p:pic>
      <p:pic>
        <p:nvPicPr>
          <p:cNvPr id="14" name="Picture 14" descr="Graphical user interface, text&#10;&#10;Description automatically generated">
            <a:extLst>
              <a:ext uri="{FF2B5EF4-FFF2-40B4-BE49-F238E27FC236}">
                <a16:creationId xmlns:a16="http://schemas.microsoft.com/office/drawing/2014/main" id="{0D58E21E-DD43-0D3A-1918-FC59A72FEA20}"/>
              </a:ext>
            </a:extLst>
          </p:cNvPr>
          <p:cNvPicPr>
            <a:picLocks noChangeAspect="1"/>
          </p:cNvPicPr>
          <p:nvPr/>
        </p:nvPicPr>
        <p:blipFill>
          <a:blip r:embed="rId7"/>
          <a:stretch>
            <a:fillRect/>
          </a:stretch>
        </p:blipFill>
        <p:spPr>
          <a:xfrm>
            <a:off x="569344" y="3046149"/>
            <a:ext cx="5309558" cy="1283287"/>
          </a:xfrm>
          <a:prstGeom prst="rect">
            <a:avLst/>
          </a:prstGeom>
        </p:spPr>
      </p:pic>
      <p:grpSp>
        <p:nvGrpSpPr>
          <p:cNvPr id="7" name="Group 6">
            <a:extLst>
              <a:ext uri="{FF2B5EF4-FFF2-40B4-BE49-F238E27FC236}">
                <a16:creationId xmlns:a16="http://schemas.microsoft.com/office/drawing/2014/main" id="{095A6053-5CC0-5DF5-30C8-DC3339160AF9}"/>
              </a:ext>
            </a:extLst>
          </p:cNvPr>
          <p:cNvGrpSpPr/>
          <p:nvPr/>
        </p:nvGrpSpPr>
        <p:grpSpPr>
          <a:xfrm>
            <a:off x="862887" y="574282"/>
            <a:ext cx="5049298" cy="1160116"/>
            <a:chOff x="-90443" y="1936920"/>
            <a:chExt cx="5049298" cy="1160116"/>
          </a:xfrm>
        </p:grpSpPr>
        <p:sp>
          <p:nvSpPr>
            <p:cNvPr id="5" name="Freeform 7">
              <a:extLst>
                <a:ext uri="{FF2B5EF4-FFF2-40B4-BE49-F238E27FC236}">
                  <a16:creationId xmlns:a16="http://schemas.microsoft.com/office/drawing/2014/main" id="{9A02B7B6-7D82-F6D1-E8FD-5A8F6326ABE6}"/>
                </a:ext>
              </a:extLst>
            </p:cNvPr>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6" name="TextBox 15">
              <a:extLst>
                <a:ext uri="{FF2B5EF4-FFF2-40B4-BE49-F238E27FC236}">
                  <a16:creationId xmlns:a16="http://schemas.microsoft.com/office/drawing/2014/main" id="{FACD327E-C87C-D5D4-087C-1F33055814BE}"/>
                </a:ext>
              </a:extLst>
            </p:cNvPr>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38177" y="-4882948"/>
            <a:ext cx="11333754" cy="1133375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05028" y="3772658"/>
            <a:ext cx="15228862" cy="15228862"/>
          </a:xfrm>
          <a:prstGeom prst="rect">
            <a:avLst/>
          </a:prstGeom>
        </p:spPr>
      </p:pic>
      <p:pic>
        <p:nvPicPr>
          <p:cNvPr id="14" name="Picture 14" descr="Chart, histogram&#10;&#10;Description automatically generated">
            <a:extLst>
              <a:ext uri="{FF2B5EF4-FFF2-40B4-BE49-F238E27FC236}">
                <a16:creationId xmlns:a16="http://schemas.microsoft.com/office/drawing/2014/main" id="{E0BBA8DD-C2DC-ADFA-25ED-915AD79E2775}"/>
              </a:ext>
            </a:extLst>
          </p:cNvPr>
          <p:cNvPicPr>
            <a:picLocks noChangeAspect="1"/>
          </p:cNvPicPr>
          <p:nvPr/>
        </p:nvPicPr>
        <p:blipFill>
          <a:blip r:embed="rId6"/>
          <a:stretch>
            <a:fillRect/>
          </a:stretch>
        </p:blipFill>
        <p:spPr>
          <a:xfrm>
            <a:off x="6262777" y="1384824"/>
            <a:ext cx="11445096" cy="7646749"/>
          </a:xfrm>
          <a:prstGeom prst="rect">
            <a:avLst/>
          </a:prstGeom>
        </p:spPr>
      </p:pic>
      <p:pic>
        <p:nvPicPr>
          <p:cNvPr id="16" name="Picture 16" descr="A picture containing text&#10;&#10;Description automatically generated">
            <a:extLst>
              <a:ext uri="{FF2B5EF4-FFF2-40B4-BE49-F238E27FC236}">
                <a16:creationId xmlns:a16="http://schemas.microsoft.com/office/drawing/2014/main" id="{F07111CB-0FCB-5A01-C759-2B938210BE5B}"/>
              </a:ext>
            </a:extLst>
          </p:cNvPr>
          <p:cNvPicPr>
            <a:picLocks noChangeAspect="1"/>
          </p:cNvPicPr>
          <p:nvPr/>
        </p:nvPicPr>
        <p:blipFill>
          <a:blip r:embed="rId7"/>
          <a:stretch>
            <a:fillRect/>
          </a:stretch>
        </p:blipFill>
        <p:spPr>
          <a:xfrm>
            <a:off x="399269" y="3157177"/>
            <a:ext cx="4918389" cy="1242000"/>
          </a:xfrm>
          <a:prstGeom prst="rect">
            <a:avLst/>
          </a:prstGeom>
        </p:spPr>
      </p:pic>
      <p:grpSp>
        <p:nvGrpSpPr>
          <p:cNvPr id="6" name="Group 5">
            <a:extLst>
              <a:ext uri="{FF2B5EF4-FFF2-40B4-BE49-F238E27FC236}">
                <a16:creationId xmlns:a16="http://schemas.microsoft.com/office/drawing/2014/main" id="{2FB515FA-8A78-B735-751A-409C4C33499C}"/>
              </a:ext>
            </a:extLst>
          </p:cNvPr>
          <p:cNvGrpSpPr/>
          <p:nvPr/>
        </p:nvGrpSpPr>
        <p:grpSpPr>
          <a:xfrm>
            <a:off x="333895" y="8887009"/>
            <a:ext cx="5049298" cy="1160116"/>
            <a:chOff x="-90443" y="1936920"/>
            <a:chExt cx="5049298" cy="1160116"/>
          </a:xfrm>
        </p:grpSpPr>
        <p:sp>
          <p:nvSpPr>
            <p:cNvPr id="4" name="Freeform 7">
              <a:extLst>
                <a:ext uri="{FF2B5EF4-FFF2-40B4-BE49-F238E27FC236}">
                  <a16:creationId xmlns:a16="http://schemas.microsoft.com/office/drawing/2014/main" id="{F4A393F2-CFD1-C832-CCA3-83DC2BE26A5A}"/>
                </a:ext>
              </a:extLst>
            </p:cNvPr>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5" name="TextBox 15">
              <a:extLst>
                <a:ext uri="{FF2B5EF4-FFF2-40B4-BE49-F238E27FC236}">
                  <a16:creationId xmlns:a16="http://schemas.microsoft.com/office/drawing/2014/main" id="{81DEE969-BFD2-E45C-917D-BDB95493F96B}"/>
                </a:ext>
              </a:extLst>
            </p:cNvPr>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2480106-7A12-E3A2-4E94-E3215A35093F}"/>
              </a:ext>
            </a:extLst>
          </p:cNvPr>
          <p:cNvGrpSpPr/>
          <p:nvPr/>
        </p:nvGrpSpPr>
        <p:grpSpPr>
          <a:xfrm>
            <a:off x="862887" y="574282"/>
            <a:ext cx="5049298" cy="1160116"/>
            <a:chOff x="-90443" y="1936920"/>
            <a:chExt cx="5049298" cy="1160116"/>
          </a:xfrm>
        </p:grpSpPr>
        <p:sp>
          <p:nvSpPr>
            <p:cNvPr id="7" name="Freeform 7"/>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15" name="TextBox 15"/>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pic>
        <p:nvPicPr>
          <p:cNvPr id="22" name="Picture 7">
            <a:extLst>
              <a:ext uri="{FF2B5EF4-FFF2-40B4-BE49-F238E27FC236}">
                <a16:creationId xmlns:a16="http://schemas.microsoft.com/office/drawing/2014/main" id="{B31868F5-D3E4-8AD4-F053-60FA771E5A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290650" y="3531769"/>
            <a:ext cx="9941424" cy="9931899"/>
          </a:xfrm>
          <a:prstGeom prst="rect">
            <a:avLst/>
          </a:prstGeom>
        </p:spPr>
      </p:pic>
      <p:sp>
        <p:nvSpPr>
          <p:cNvPr id="28" name="TextBox 27">
            <a:extLst>
              <a:ext uri="{FF2B5EF4-FFF2-40B4-BE49-F238E27FC236}">
                <a16:creationId xmlns:a16="http://schemas.microsoft.com/office/drawing/2014/main" id="{0BB12F73-F7C0-F277-602C-05BA5798AD41}"/>
              </a:ext>
            </a:extLst>
          </p:cNvPr>
          <p:cNvSpPr txBox="1"/>
          <p:nvPr/>
        </p:nvSpPr>
        <p:spPr>
          <a:xfrm>
            <a:off x="4042930" y="5695949"/>
            <a:ext cx="9492095" cy="2246769"/>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cs typeface="Calibri"/>
              </a:rPr>
              <a:t>This allowed us to experience other ways to filter through data that was not SQL </a:t>
            </a:r>
          </a:p>
          <a:p>
            <a:pPr marL="342900" indent="-342900">
              <a:buFont typeface="Arial"/>
              <a:buChar char="•"/>
            </a:pPr>
            <a:r>
              <a:rPr lang="en-US" sz="2000">
                <a:cs typeface="Calibri"/>
              </a:rPr>
              <a:t>Built basic </a:t>
            </a:r>
            <a:r>
              <a:rPr lang="en-US" sz="2000" err="1">
                <a:cs typeface="Calibri"/>
              </a:rPr>
              <a:t>Knime</a:t>
            </a:r>
            <a:r>
              <a:rPr lang="en-US" sz="2000">
                <a:cs typeface="Calibri"/>
              </a:rPr>
              <a:t> skills to be able to further in our professional career</a:t>
            </a:r>
          </a:p>
          <a:p>
            <a:pPr marL="342900" indent="-342900">
              <a:buFont typeface="Arial"/>
              <a:buChar char="•"/>
            </a:pPr>
            <a:endParaRPr lang="en-US" sz="2000" dirty="0">
              <a:ea typeface="+mn-lt"/>
              <a:cs typeface="+mn-lt"/>
            </a:endParaRPr>
          </a:p>
          <a:p>
            <a:pPr marL="342900" indent="-342900">
              <a:buFont typeface="Arial"/>
              <a:buChar char="•"/>
            </a:pPr>
            <a:r>
              <a:rPr lang="en-US" sz="2000" b="1" dirty="0">
                <a:ea typeface="+mn-lt"/>
                <a:cs typeface="+mn-lt"/>
              </a:rPr>
              <a:t>Challenging:</a:t>
            </a:r>
            <a:r>
              <a:rPr lang="en-US" sz="2000" dirty="0">
                <a:ea typeface="+mn-lt"/>
                <a:cs typeface="+mn-lt"/>
              </a:rPr>
              <a:t> One of the most difficult things was cleaning and preprocessing the data to ensure that it was accurate, complete, and in the right format.</a:t>
            </a:r>
            <a:endParaRPr lang="en-US" dirty="0">
              <a:ea typeface="+mn-lt"/>
              <a:cs typeface="+mn-lt"/>
            </a:endParaRPr>
          </a:p>
          <a:p>
            <a:pPr marL="342900" indent="-342900">
              <a:buFont typeface="Arial"/>
              <a:buChar char="•"/>
            </a:pPr>
            <a:r>
              <a:rPr lang="en-US" sz="2000" b="1" dirty="0">
                <a:ea typeface="+mn-lt"/>
                <a:cs typeface="+mn-lt"/>
              </a:rPr>
              <a:t>Rewarding:</a:t>
            </a:r>
            <a:r>
              <a:rPr lang="en-US" sz="2000" dirty="0">
                <a:ea typeface="+mn-lt"/>
                <a:cs typeface="+mn-lt"/>
              </a:rPr>
              <a:t> Analyzing the data and finding insights that can help drive business decisions was the most rewarding part of the projects.</a:t>
            </a:r>
            <a:endParaRPr lang="en-US" dirty="0"/>
          </a:p>
        </p:txBody>
      </p:sp>
      <p:sp>
        <p:nvSpPr>
          <p:cNvPr id="4" name="TextBox 3">
            <a:extLst>
              <a:ext uri="{FF2B5EF4-FFF2-40B4-BE49-F238E27FC236}">
                <a16:creationId xmlns:a16="http://schemas.microsoft.com/office/drawing/2014/main" id="{0F170A88-ACE3-00F9-DE45-FB9BDADC6CE0}"/>
              </a:ext>
            </a:extLst>
          </p:cNvPr>
          <p:cNvSpPr txBox="1"/>
          <p:nvPr/>
        </p:nvSpPr>
        <p:spPr>
          <a:xfrm>
            <a:off x="7237268" y="4856884"/>
            <a:ext cx="27051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Key Takeaways </a:t>
            </a:r>
            <a:endParaRPr lang="en-US" sz="3200"/>
          </a:p>
        </p:txBody>
      </p:sp>
      <p:sp>
        <p:nvSpPr>
          <p:cNvPr id="5" name="TextBox 4">
            <a:extLst>
              <a:ext uri="{FF2B5EF4-FFF2-40B4-BE49-F238E27FC236}">
                <a16:creationId xmlns:a16="http://schemas.microsoft.com/office/drawing/2014/main" id="{072FCAA7-E25D-D936-32BF-468F7ADFFC05}"/>
              </a:ext>
            </a:extLst>
          </p:cNvPr>
          <p:cNvSpPr txBox="1"/>
          <p:nvPr/>
        </p:nvSpPr>
        <p:spPr>
          <a:xfrm>
            <a:off x="7523018" y="1690255"/>
            <a:ext cx="21336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Conclusion</a:t>
            </a:r>
            <a:endParaRPr lang="en-US"/>
          </a:p>
        </p:txBody>
      </p:sp>
      <p:sp>
        <p:nvSpPr>
          <p:cNvPr id="6" name="TextBox 5">
            <a:extLst>
              <a:ext uri="{FF2B5EF4-FFF2-40B4-BE49-F238E27FC236}">
                <a16:creationId xmlns:a16="http://schemas.microsoft.com/office/drawing/2014/main" id="{8730FD6A-44A1-6C8B-8932-09E2187F217C}"/>
              </a:ext>
            </a:extLst>
          </p:cNvPr>
          <p:cNvSpPr txBox="1"/>
          <p:nvPr/>
        </p:nvSpPr>
        <p:spPr>
          <a:xfrm>
            <a:off x="4042930" y="2447924"/>
            <a:ext cx="9492095" cy="2246769"/>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We have decided to open a Japanese restaurant in the 2115 postal code of MA because the data shows that there is room to push an existing Japanese restaurant over because of its low stars. With the right food and service we can maximize profit in that area. </a:t>
            </a:r>
            <a:endParaRPr lang="en-US" sz="2000">
              <a:cs typeface="Calibri"/>
            </a:endParaRPr>
          </a:p>
          <a:p>
            <a:pPr marL="342900" indent="-342900">
              <a:buFont typeface="Arial"/>
              <a:buChar char="•"/>
            </a:pPr>
            <a:r>
              <a:rPr lang="en-US" sz="2000">
                <a:cs typeface="Calibri"/>
              </a:rPr>
              <a:t>Allowed us to understand how Open Sea platform boosted the sales of NFT Zora and how beneficial was it for people using the platform</a:t>
            </a:r>
          </a:p>
          <a:p>
            <a:pPr marL="342900" indent="-342900">
              <a:buFont typeface="Arial"/>
              <a:buChar char="•"/>
            </a:pPr>
            <a:endParaRPr lang="en-US" sz="2000">
              <a:cs typeface="Calibri"/>
            </a:endParaRPr>
          </a:p>
        </p:txBody>
      </p:sp>
    </p:spTree>
    <p:extLst>
      <p:ext uri="{BB962C8B-B14F-4D97-AF65-F5344CB8AC3E}">
        <p14:creationId xmlns:p14="http://schemas.microsoft.com/office/powerpoint/2010/main" val="3107862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53326" y="2672569"/>
            <a:ext cx="15228862" cy="1522886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12615" y="-6585731"/>
            <a:ext cx="15228862" cy="15228862"/>
          </a:xfrm>
          <a:prstGeom prst="rect">
            <a:avLst/>
          </a:prstGeom>
        </p:spPr>
      </p:pic>
      <p:grpSp>
        <p:nvGrpSpPr>
          <p:cNvPr id="4" name="Group 4"/>
          <p:cNvGrpSpPr/>
          <p:nvPr/>
        </p:nvGrpSpPr>
        <p:grpSpPr>
          <a:xfrm>
            <a:off x="5261431" y="4053628"/>
            <a:ext cx="7765139" cy="2179743"/>
            <a:chOff x="0" y="0"/>
            <a:chExt cx="2045139" cy="574089"/>
          </a:xfrm>
        </p:grpSpPr>
        <p:sp>
          <p:nvSpPr>
            <p:cNvPr id="5" name="Freeform 5"/>
            <p:cNvSpPr/>
            <p:nvPr/>
          </p:nvSpPr>
          <p:spPr>
            <a:xfrm>
              <a:off x="0" y="0"/>
              <a:ext cx="2045139" cy="574089"/>
            </a:xfrm>
            <a:custGeom>
              <a:avLst/>
              <a:gdLst/>
              <a:ahLst/>
              <a:cxnLst/>
              <a:rect l="l" t="t" r="r" b="b"/>
              <a:pathLst>
                <a:path w="2045139" h="574089">
                  <a:moveTo>
                    <a:pt x="50848" y="0"/>
                  </a:moveTo>
                  <a:lnTo>
                    <a:pt x="1994292" y="0"/>
                  </a:lnTo>
                  <a:cubicBezTo>
                    <a:pt x="2022374" y="0"/>
                    <a:pt x="2045139" y="22765"/>
                    <a:pt x="2045139" y="50848"/>
                  </a:cubicBezTo>
                  <a:lnTo>
                    <a:pt x="2045139" y="523241"/>
                  </a:lnTo>
                  <a:cubicBezTo>
                    <a:pt x="2045139" y="551324"/>
                    <a:pt x="2022374" y="574089"/>
                    <a:pt x="1994292" y="574089"/>
                  </a:cubicBezTo>
                  <a:lnTo>
                    <a:pt x="50848" y="574089"/>
                  </a:lnTo>
                  <a:cubicBezTo>
                    <a:pt x="37362" y="574089"/>
                    <a:pt x="24429" y="568732"/>
                    <a:pt x="14893" y="559196"/>
                  </a:cubicBezTo>
                  <a:cubicBezTo>
                    <a:pt x="5357" y="549660"/>
                    <a:pt x="0" y="536727"/>
                    <a:pt x="0" y="523241"/>
                  </a:cubicBezTo>
                  <a:lnTo>
                    <a:pt x="0" y="50848"/>
                  </a:lnTo>
                  <a:cubicBezTo>
                    <a:pt x="0" y="22765"/>
                    <a:pt x="22765" y="0"/>
                    <a:pt x="50848"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683524" y="4559133"/>
            <a:ext cx="6920952" cy="1254458"/>
          </a:xfrm>
          <a:prstGeom prst="rect">
            <a:avLst/>
          </a:prstGeom>
        </p:spPr>
        <p:txBody>
          <a:bodyPr lIns="0" tIns="0" rIns="0" bIns="0" rtlCol="0" anchor="t">
            <a:spAutoFit/>
          </a:bodyPr>
          <a:lstStyle/>
          <a:p>
            <a:pPr algn="ctr">
              <a:lnSpc>
                <a:spcPts val="9774"/>
              </a:lnSpc>
            </a:pPr>
            <a:r>
              <a:rPr lang="en-US" sz="8800">
                <a:solidFill>
                  <a:srgbClr val="000000"/>
                </a:solidFill>
                <a:latin typeface="Montserrat"/>
              </a:rPr>
              <a:t>Thank you!</a:t>
            </a:r>
            <a:endParaRPr lang="en-US" sz="8805">
              <a:solidFill>
                <a:srgbClr val="000000"/>
              </a:solidFill>
              <a:latin typeface="Montserrat"/>
            </a:endParaRPr>
          </a:p>
        </p:txBody>
      </p:sp>
    </p:spTree>
    <p:extLst>
      <p:ext uri="{BB962C8B-B14F-4D97-AF65-F5344CB8AC3E}">
        <p14:creationId xmlns:p14="http://schemas.microsoft.com/office/powerpoint/2010/main" val="163688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16" name="Picture 16" descr="Table&#10;&#10;Description automatically generated">
            <a:extLst>
              <a:ext uri="{FF2B5EF4-FFF2-40B4-BE49-F238E27FC236}">
                <a16:creationId xmlns:a16="http://schemas.microsoft.com/office/drawing/2014/main" id="{E2956D8C-AED5-D179-1069-C34D64CFAD2A}"/>
              </a:ext>
            </a:extLst>
          </p:cNvPr>
          <p:cNvPicPr>
            <a:picLocks noChangeAspect="1"/>
          </p:cNvPicPr>
          <p:nvPr/>
        </p:nvPicPr>
        <p:blipFill>
          <a:blip r:embed="rId2"/>
          <a:stretch>
            <a:fillRect/>
          </a:stretch>
        </p:blipFill>
        <p:spPr>
          <a:xfrm>
            <a:off x="836868" y="1666009"/>
            <a:ext cx="6656309" cy="4106141"/>
          </a:xfrm>
          <a:prstGeom prst="rect">
            <a:avLst/>
          </a:prstGeom>
        </p:spPr>
      </p:pic>
      <p:grpSp>
        <p:nvGrpSpPr>
          <p:cNvPr id="18" name="Group 17">
            <a:extLst>
              <a:ext uri="{FF2B5EF4-FFF2-40B4-BE49-F238E27FC236}">
                <a16:creationId xmlns:a16="http://schemas.microsoft.com/office/drawing/2014/main" id="{0C6BF721-6514-FD51-9322-F79202D864B1}"/>
              </a:ext>
            </a:extLst>
          </p:cNvPr>
          <p:cNvGrpSpPr/>
          <p:nvPr/>
        </p:nvGrpSpPr>
        <p:grpSpPr>
          <a:xfrm>
            <a:off x="741219" y="6223383"/>
            <a:ext cx="6763229" cy="3545247"/>
            <a:chOff x="741219" y="6214356"/>
            <a:chExt cx="6486139" cy="3554273"/>
          </a:xfrm>
        </p:grpSpPr>
        <p:grpSp>
          <p:nvGrpSpPr>
            <p:cNvPr id="4" name="Group 4"/>
            <p:cNvGrpSpPr/>
            <p:nvPr/>
          </p:nvGrpSpPr>
          <p:grpSpPr>
            <a:xfrm>
              <a:off x="745485" y="6214356"/>
              <a:ext cx="6481873" cy="3525323"/>
              <a:chOff x="0" y="-38100"/>
              <a:chExt cx="2245378" cy="928480"/>
            </a:xfrm>
          </p:grpSpPr>
          <p:sp>
            <p:nvSpPr>
              <p:cNvPr id="5" name="Freeform 5"/>
              <p:cNvSpPr/>
              <p:nvPr/>
            </p:nvSpPr>
            <p:spPr>
              <a:xfrm>
                <a:off x="0" y="0"/>
                <a:ext cx="2245378" cy="890380"/>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FFAA00"/>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542BC588-3317-4D8D-2E68-5763F26EA495}"/>
                </a:ext>
              </a:extLst>
            </p:cNvPr>
            <p:cNvSpPr txBox="1"/>
            <p:nvPr/>
          </p:nvSpPr>
          <p:spPr>
            <a:xfrm>
              <a:off x="741219" y="6360968"/>
              <a:ext cx="6302085" cy="34076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Intent: </a:t>
              </a:r>
              <a:r>
                <a:rPr lang="en-US"/>
                <a:t>Identify the top ten states with the highest number of overall reviews in the Yelp dataset to inform decisions related to business location.</a:t>
              </a:r>
            </a:p>
            <a:p>
              <a:endParaRPr lang="en-US"/>
            </a:p>
            <a:p>
              <a:r>
                <a:rPr lang="en-US" b="1"/>
                <a:t>Output: </a:t>
              </a:r>
              <a:r>
                <a:rPr lang="en-US"/>
                <a:t>A table with two columns: the state and the total number of reviews in that state, ordered by total review count in descending order. The output reveals that Florida and Pennsylvania have the most overall reviews.</a:t>
              </a:r>
              <a:endParaRPr lang="en-US">
                <a:ea typeface="Calibri"/>
                <a:cs typeface="Calibri"/>
              </a:endParaRPr>
            </a:p>
            <a:p>
              <a:endParaRPr lang="en-US"/>
            </a:p>
            <a:p>
              <a:r>
                <a:rPr lang="en-US" b="1"/>
                <a:t>Skills developed: </a:t>
              </a:r>
              <a:r>
                <a:rPr lang="en-US"/>
                <a:t>Subqueries, aggregating data with functions like SUM(), sorting data with ORDER BY clause, exploratory data analysis, identifying key metrics for business decisions.</a:t>
              </a:r>
              <a:endParaRPr lang="en-US">
                <a:ea typeface="Calibri"/>
                <a:cs typeface="Calibri"/>
              </a:endParaRPr>
            </a:p>
          </p:txBody>
        </p:sp>
      </p:grpSp>
      <p:pic>
        <p:nvPicPr>
          <p:cNvPr id="19" name="Picture 19" descr="Table&#10;&#10;Description automatically generated">
            <a:extLst>
              <a:ext uri="{FF2B5EF4-FFF2-40B4-BE49-F238E27FC236}">
                <a16:creationId xmlns:a16="http://schemas.microsoft.com/office/drawing/2014/main" id="{0E0A43F9-86E9-3479-E8FE-91E614B674E1}"/>
              </a:ext>
            </a:extLst>
          </p:cNvPr>
          <p:cNvPicPr>
            <a:picLocks noChangeAspect="1"/>
          </p:cNvPicPr>
          <p:nvPr/>
        </p:nvPicPr>
        <p:blipFill>
          <a:blip r:embed="rId3"/>
          <a:stretch>
            <a:fillRect/>
          </a:stretch>
        </p:blipFill>
        <p:spPr>
          <a:xfrm>
            <a:off x="8092789" y="1671413"/>
            <a:ext cx="6657105" cy="4112650"/>
          </a:xfrm>
          <a:prstGeom prst="rect">
            <a:avLst/>
          </a:prstGeom>
        </p:spPr>
      </p:pic>
      <p:sp>
        <p:nvSpPr>
          <p:cNvPr id="23" name="Freeform 5">
            <a:extLst>
              <a:ext uri="{FF2B5EF4-FFF2-40B4-BE49-F238E27FC236}">
                <a16:creationId xmlns:a16="http://schemas.microsoft.com/office/drawing/2014/main" id="{0294251A-2C0B-0C0D-6239-2B961DD345B7}"/>
              </a:ext>
            </a:extLst>
          </p:cNvPr>
          <p:cNvSpPr/>
          <p:nvPr/>
        </p:nvSpPr>
        <p:spPr>
          <a:xfrm>
            <a:off x="8093590" y="6372871"/>
            <a:ext cx="6707009" cy="3389321"/>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FFAA00"/>
          </a:solidFill>
        </p:spPr>
      </p:sp>
      <p:sp>
        <p:nvSpPr>
          <p:cNvPr id="25" name="TextBox 24">
            <a:extLst>
              <a:ext uri="{FF2B5EF4-FFF2-40B4-BE49-F238E27FC236}">
                <a16:creationId xmlns:a16="http://schemas.microsoft.com/office/drawing/2014/main" id="{98C02452-4BB6-D184-CB29-CBCAF5C5E231}"/>
              </a:ext>
            </a:extLst>
          </p:cNvPr>
          <p:cNvSpPr txBox="1"/>
          <p:nvPr/>
        </p:nvSpPr>
        <p:spPr>
          <a:xfrm>
            <a:off x="8487642" y="6374822"/>
            <a:ext cx="5851813" cy="33990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Intent: I</a:t>
            </a:r>
            <a:r>
              <a:rPr lang="en-US">
                <a:ea typeface="+mn-lt"/>
                <a:cs typeface="+mn-lt"/>
              </a:rPr>
              <a:t>dentify the top ten cities in Florida with the most positive reviews in the Yelp dataset to inform business location and marketing strategies.</a:t>
            </a:r>
          </a:p>
          <a:p>
            <a:endParaRPr lang="en-US"/>
          </a:p>
          <a:p>
            <a:r>
              <a:rPr lang="en-US" b="1">
                <a:ea typeface="+mn-lt"/>
                <a:cs typeface="+mn-lt"/>
              </a:rPr>
              <a:t>Output:</a:t>
            </a:r>
            <a:r>
              <a:rPr lang="en-US">
                <a:ea typeface="+mn-lt"/>
                <a:cs typeface="+mn-lt"/>
              </a:rPr>
              <a:t> A table with three columns: the review count for the business, the city, and the count of positive reviews in that city. The table is sorted in descending order based on the number of positive reviews.</a:t>
            </a:r>
          </a:p>
          <a:p>
            <a:endParaRPr lang="en-US"/>
          </a:p>
          <a:p>
            <a:r>
              <a:rPr lang="en-US" b="1"/>
              <a:t>Skills developed: </a:t>
            </a:r>
            <a:r>
              <a:rPr lang="en-US">
                <a:ea typeface="+mn-lt"/>
                <a:cs typeface="+mn-lt"/>
              </a:rPr>
              <a:t>Filtering data using the LIKE operator, joining tables, grouping data, analyzing data at the city level, and identifying key metrics for business decision-making.</a:t>
            </a:r>
          </a:p>
        </p:txBody>
      </p:sp>
      <p:pic>
        <p:nvPicPr>
          <p:cNvPr id="29" name="Picture 3">
            <a:extLst>
              <a:ext uri="{FF2B5EF4-FFF2-40B4-BE49-F238E27FC236}">
                <a16:creationId xmlns:a16="http://schemas.microsoft.com/office/drawing/2014/main" id="{CBA40E2D-F591-E9CB-7F29-55DC30104B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
            <a:off x="14760641" y="235592"/>
            <a:ext cx="3682724" cy="3292187"/>
          </a:xfrm>
          <a:prstGeom prst="rect">
            <a:avLst/>
          </a:prstGeom>
        </p:spPr>
      </p:pic>
      <p:grpSp>
        <p:nvGrpSpPr>
          <p:cNvPr id="8" name="Group 6">
            <a:extLst>
              <a:ext uri="{FF2B5EF4-FFF2-40B4-BE49-F238E27FC236}">
                <a16:creationId xmlns:a16="http://schemas.microsoft.com/office/drawing/2014/main" id="{B735C868-0C79-FA20-8E7C-9E6055677BD7}"/>
              </a:ext>
            </a:extLst>
          </p:cNvPr>
          <p:cNvGrpSpPr/>
          <p:nvPr/>
        </p:nvGrpSpPr>
        <p:grpSpPr>
          <a:xfrm>
            <a:off x="741082" y="2341"/>
            <a:ext cx="4233401" cy="1643807"/>
            <a:chOff x="0" y="-66675"/>
            <a:chExt cx="1114970" cy="432937"/>
          </a:xfrm>
        </p:grpSpPr>
        <p:sp>
          <p:nvSpPr>
            <p:cNvPr id="3" name="Freeform 7">
              <a:extLst>
                <a:ext uri="{FF2B5EF4-FFF2-40B4-BE49-F238E27FC236}">
                  <a16:creationId xmlns:a16="http://schemas.microsoft.com/office/drawing/2014/main" id="{D93929CB-F6A5-76AD-5A27-25B3396422E5}"/>
                </a:ext>
              </a:extLst>
            </p:cNvPr>
            <p:cNvSpPr/>
            <p:nvPr/>
          </p:nvSpPr>
          <p:spPr>
            <a:xfrm>
              <a:off x="0" y="0"/>
              <a:ext cx="1114970" cy="305545"/>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7" name="TextBox 8">
              <a:extLst>
                <a:ext uri="{FF2B5EF4-FFF2-40B4-BE49-F238E27FC236}">
                  <a16:creationId xmlns:a16="http://schemas.microsoft.com/office/drawing/2014/main" id="{156E97A8-9287-577D-12E6-67B716E024C6}"/>
                </a:ext>
              </a:extLst>
            </p:cNvPr>
            <p:cNvSpPr txBox="1"/>
            <p:nvPr/>
          </p:nvSpPr>
          <p:spPr>
            <a:xfrm>
              <a:off x="95328" y="-66675"/>
              <a:ext cx="923180" cy="432937"/>
            </a:xfrm>
            <a:prstGeom prst="rect">
              <a:avLst/>
            </a:prstGeom>
          </p:spPr>
          <p:txBody>
            <a:bodyPr lIns="50800" tIns="50800" rIns="50800" bIns="50800" rtlCol="0" anchor="ctr"/>
            <a:lstStyle/>
            <a:p>
              <a:pPr algn="ctr">
                <a:lnSpc>
                  <a:spcPts val="4339"/>
                </a:lnSpc>
              </a:pPr>
              <a:r>
                <a:rPr lang="en-US" sz="3400" b="1">
                  <a:solidFill>
                    <a:srgbClr val="000000"/>
                  </a:solidFill>
                  <a:latin typeface="Montserrat"/>
                </a:rPr>
                <a:t>Mini Project 1</a:t>
              </a:r>
              <a:endParaRPr lang="en-US" sz="3400" b="1" err="1">
                <a:solidFill>
                  <a:srgbClr val="000000"/>
                </a:solidFill>
                <a:latin typeface="Montserra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C6BF721-6514-FD51-9322-F79202D864B1}"/>
              </a:ext>
            </a:extLst>
          </p:cNvPr>
          <p:cNvGrpSpPr/>
          <p:nvPr/>
        </p:nvGrpSpPr>
        <p:grpSpPr>
          <a:xfrm>
            <a:off x="741219" y="6367676"/>
            <a:ext cx="6364911" cy="3418266"/>
            <a:chOff x="741219" y="6359017"/>
            <a:chExt cx="6486139" cy="3426969"/>
          </a:xfrm>
        </p:grpSpPr>
        <p:grpSp>
          <p:nvGrpSpPr>
            <p:cNvPr id="4" name="Group 4"/>
            <p:cNvGrpSpPr/>
            <p:nvPr/>
          </p:nvGrpSpPr>
          <p:grpSpPr>
            <a:xfrm>
              <a:off x="745485" y="6359017"/>
              <a:ext cx="6481873" cy="3380662"/>
              <a:chOff x="0" y="0"/>
              <a:chExt cx="2245378" cy="890380"/>
            </a:xfrm>
          </p:grpSpPr>
          <p:sp>
            <p:nvSpPr>
              <p:cNvPr id="5" name="Freeform 5"/>
              <p:cNvSpPr/>
              <p:nvPr/>
            </p:nvSpPr>
            <p:spPr>
              <a:xfrm>
                <a:off x="0" y="0"/>
                <a:ext cx="2245378" cy="890380"/>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FFAA00"/>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542BC588-3317-4D8D-2E68-5763F26EA495}"/>
                </a:ext>
              </a:extLst>
            </p:cNvPr>
            <p:cNvSpPr txBox="1"/>
            <p:nvPr/>
          </p:nvSpPr>
          <p:spPr>
            <a:xfrm>
              <a:off x="741219" y="6360968"/>
              <a:ext cx="6302085" cy="34250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Intent: </a:t>
              </a:r>
              <a:r>
                <a:rPr lang="en-US">
                  <a:ea typeface="+mn-lt"/>
                  <a:cs typeface="+mn-lt"/>
                </a:rPr>
                <a:t>To identify the city with the lowest average rating in Florida, which can help inform business decisions related to location, competition, and customer expectations.</a:t>
              </a:r>
            </a:p>
            <a:p>
              <a:endParaRPr lang="en-US"/>
            </a:p>
            <a:p>
              <a:r>
                <a:rPr lang="en-US" b="1">
                  <a:ea typeface="+mn-lt"/>
                  <a:cs typeface="+mn-lt"/>
                </a:rPr>
                <a:t>Output:</a:t>
              </a:r>
              <a:r>
                <a:rPr lang="en-US">
                  <a:ea typeface="+mn-lt"/>
                  <a:cs typeface="+mn-lt"/>
                </a:rPr>
                <a:t> A table with two columns: the city and the average rating. The table is sorted in ascending order based on the average rating.</a:t>
              </a:r>
            </a:p>
            <a:p>
              <a:endParaRPr lang="en-US"/>
            </a:p>
            <a:p>
              <a:r>
                <a:rPr lang="en-US" b="1"/>
                <a:t>Skills developed: </a:t>
              </a:r>
              <a:r>
                <a:rPr lang="en-US">
                  <a:ea typeface="+mn-lt"/>
                  <a:cs typeface="+mn-lt"/>
                </a:rPr>
                <a:t>Joining tables, aggregating data, filtering data, and sorting data based on a specific column. The query helps businesses understand customer sentiment and make informed decisions about location and competition.</a:t>
              </a:r>
            </a:p>
          </p:txBody>
        </p:sp>
      </p:grpSp>
      <p:sp>
        <p:nvSpPr>
          <p:cNvPr id="23" name="Freeform 5">
            <a:extLst>
              <a:ext uri="{FF2B5EF4-FFF2-40B4-BE49-F238E27FC236}">
                <a16:creationId xmlns:a16="http://schemas.microsoft.com/office/drawing/2014/main" id="{0294251A-2C0B-0C0D-6239-2B961DD345B7}"/>
              </a:ext>
            </a:extLst>
          </p:cNvPr>
          <p:cNvSpPr/>
          <p:nvPr/>
        </p:nvSpPr>
        <p:spPr>
          <a:xfrm>
            <a:off x="8007000" y="6364212"/>
            <a:ext cx="8213690" cy="3423956"/>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FFAA00"/>
          </a:solidFill>
        </p:spPr>
      </p:sp>
      <p:sp>
        <p:nvSpPr>
          <p:cNvPr id="25" name="TextBox 24">
            <a:extLst>
              <a:ext uri="{FF2B5EF4-FFF2-40B4-BE49-F238E27FC236}">
                <a16:creationId xmlns:a16="http://schemas.microsoft.com/office/drawing/2014/main" id="{98C02452-4BB6-D184-CB29-CBCAF5C5E231}"/>
              </a:ext>
            </a:extLst>
          </p:cNvPr>
          <p:cNvSpPr txBox="1"/>
          <p:nvPr/>
        </p:nvSpPr>
        <p:spPr>
          <a:xfrm>
            <a:off x="8072007" y="6366163"/>
            <a:ext cx="807719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Intent: </a:t>
            </a:r>
            <a:r>
              <a:rPr lang="en-US">
                <a:ea typeface="+mn-lt"/>
                <a:cs typeface="+mn-lt"/>
              </a:rPr>
              <a:t>To identify Yelp users who have the most influence by looking up individuals with the most usefulness in the </a:t>
            </a:r>
            <a:r>
              <a:rPr lang="en-US" err="1">
                <a:ea typeface="+mn-lt"/>
                <a:cs typeface="+mn-lt"/>
              </a:rPr>
              <a:t>User_Yelp</a:t>
            </a:r>
            <a:r>
              <a:rPr lang="en-US">
                <a:ea typeface="+mn-lt"/>
                <a:cs typeface="+mn-lt"/>
              </a:rPr>
              <a:t> table. This information can help businesses identify key opinion leaders and influencers on the platform, which can inform their marketing strategies and customer engagement tactics.</a:t>
            </a:r>
          </a:p>
          <a:p>
            <a:endParaRPr lang="en-US"/>
          </a:p>
          <a:p>
            <a:r>
              <a:rPr lang="en-US" b="1">
                <a:ea typeface="+mn-lt"/>
                <a:cs typeface="+mn-lt"/>
              </a:rPr>
              <a:t>Output:</a:t>
            </a:r>
            <a:r>
              <a:rPr lang="en-US">
                <a:ea typeface="+mn-lt"/>
                <a:cs typeface="+mn-lt"/>
              </a:rPr>
              <a:t> A table with four columns: </a:t>
            </a:r>
            <a:r>
              <a:rPr lang="en-US" err="1">
                <a:ea typeface="+mn-lt"/>
                <a:cs typeface="+mn-lt"/>
              </a:rPr>
              <a:t>user_id</a:t>
            </a:r>
            <a:r>
              <a:rPr lang="en-US">
                <a:ea typeface="+mn-lt"/>
                <a:cs typeface="+mn-lt"/>
              </a:rPr>
              <a:t>, name, </a:t>
            </a:r>
            <a:r>
              <a:rPr lang="en-US" err="1">
                <a:ea typeface="+mn-lt"/>
                <a:cs typeface="+mn-lt"/>
              </a:rPr>
              <a:t>review_count</a:t>
            </a:r>
            <a:r>
              <a:rPr lang="en-US">
                <a:ea typeface="+mn-lt"/>
                <a:cs typeface="+mn-lt"/>
              </a:rPr>
              <a:t>, and useful. The table is sorted in descending order based on usefulness and </a:t>
            </a:r>
            <a:r>
              <a:rPr lang="en-US" err="1">
                <a:ea typeface="+mn-lt"/>
                <a:cs typeface="+mn-lt"/>
              </a:rPr>
              <a:t>review_count</a:t>
            </a:r>
            <a:r>
              <a:rPr lang="en-US">
                <a:ea typeface="+mn-lt"/>
                <a:cs typeface="+mn-lt"/>
              </a:rPr>
              <a:t>, and only includes users with a review count of 400 or more.</a:t>
            </a:r>
          </a:p>
          <a:p>
            <a:endParaRPr lang="en-US"/>
          </a:p>
          <a:p>
            <a:r>
              <a:rPr lang="en-US" b="1"/>
              <a:t>Skills developed: </a:t>
            </a:r>
            <a:r>
              <a:rPr lang="en-US">
                <a:ea typeface="+mn-lt"/>
                <a:cs typeface="+mn-lt"/>
              </a:rPr>
              <a:t> The query helps businesses identify key opinion leaders and influencers on Yelp to inform marketing and customer engagement strategies.</a:t>
            </a:r>
          </a:p>
        </p:txBody>
      </p:sp>
      <p:pic>
        <p:nvPicPr>
          <p:cNvPr id="2" name="Picture 2" descr="Table&#10;&#10;Description automatically generated">
            <a:extLst>
              <a:ext uri="{FF2B5EF4-FFF2-40B4-BE49-F238E27FC236}">
                <a16:creationId xmlns:a16="http://schemas.microsoft.com/office/drawing/2014/main" id="{12291AE8-FB1D-6E56-061C-B162F7E71735}"/>
              </a:ext>
            </a:extLst>
          </p:cNvPr>
          <p:cNvPicPr>
            <a:picLocks noChangeAspect="1"/>
          </p:cNvPicPr>
          <p:nvPr/>
        </p:nvPicPr>
        <p:blipFill>
          <a:blip r:embed="rId2"/>
          <a:stretch>
            <a:fillRect/>
          </a:stretch>
        </p:blipFill>
        <p:spPr>
          <a:xfrm>
            <a:off x="663287" y="1827395"/>
            <a:ext cx="6683084" cy="4008505"/>
          </a:xfrm>
          <a:prstGeom prst="rect">
            <a:avLst/>
          </a:prstGeom>
        </p:spPr>
      </p:pic>
      <p:pic>
        <p:nvPicPr>
          <p:cNvPr id="3" name="Picture 6" descr="Table&#10;&#10;Description automatically generated">
            <a:extLst>
              <a:ext uri="{FF2B5EF4-FFF2-40B4-BE49-F238E27FC236}">
                <a16:creationId xmlns:a16="http://schemas.microsoft.com/office/drawing/2014/main" id="{BB6F5DB0-8548-2B85-94BD-D9237D2F2FB7}"/>
              </a:ext>
            </a:extLst>
          </p:cNvPr>
          <p:cNvPicPr>
            <a:picLocks noChangeAspect="1"/>
          </p:cNvPicPr>
          <p:nvPr/>
        </p:nvPicPr>
        <p:blipFill>
          <a:blip r:embed="rId3"/>
          <a:stretch>
            <a:fillRect/>
          </a:stretch>
        </p:blipFill>
        <p:spPr>
          <a:xfrm>
            <a:off x="8006196" y="1833079"/>
            <a:ext cx="8146471" cy="4014457"/>
          </a:xfrm>
          <a:prstGeom prst="rect">
            <a:avLst/>
          </a:prstGeom>
        </p:spPr>
      </p:pic>
      <p:grpSp>
        <p:nvGrpSpPr>
          <p:cNvPr id="10" name="Group 6">
            <a:extLst>
              <a:ext uri="{FF2B5EF4-FFF2-40B4-BE49-F238E27FC236}">
                <a16:creationId xmlns:a16="http://schemas.microsoft.com/office/drawing/2014/main" id="{76071ABD-147C-8DAE-CA39-69A0B999A7D7}"/>
              </a:ext>
            </a:extLst>
          </p:cNvPr>
          <p:cNvGrpSpPr/>
          <p:nvPr/>
        </p:nvGrpSpPr>
        <p:grpSpPr>
          <a:xfrm>
            <a:off x="741082" y="2341"/>
            <a:ext cx="4233401" cy="1643807"/>
            <a:chOff x="0" y="-66675"/>
            <a:chExt cx="1114970" cy="432937"/>
          </a:xfrm>
        </p:grpSpPr>
        <p:sp>
          <p:nvSpPr>
            <p:cNvPr id="8" name="Freeform 7">
              <a:extLst>
                <a:ext uri="{FF2B5EF4-FFF2-40B4-BE49-F238E27FC236}">
                  <a16:creationId xmlns:a16="http://schemas.microsoft.com/office/drawing/2014/main" id="{81E6A9E2-AFC0-9470-B0B7-BA52EA0A1B62}"/>
                </a:ext>
              </a:extLst>
            </p:cNvPr>
            <p:cNvSpPr/>
            <p:nvPr/>
          </p:nvSpPr>
          <p:spPr>
            <a:xfrm>
              <a:off x="0" y="0"/>
              <a:ext cx="1114970" cy="305545"/>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9" name="TextBox 8">
              <a:extLst>
                <a:ext uri="{FF2B5EF4-FFF2-40B4-BE49-F238E27FC236}">
                  <a16:creationId xmlns:a16="http://schemas.microsoft.com/office/drawing/2014/main" id="{553F3573-A13E-334B-2AFB-3E7E014D740E}"/>
                </a:ext>
              </a:extLst>
            </p:cNvPr>
            <p:cNvSpPr txBox="1"/>
            <p:nvPr/>
          </p:nvSpPr>
          <p:spPr>
            <a:xfrm>
              <a:off x="95328" y="-66675"/>
              <a:ext cx="923180" cy="432937"/>
            </a:xfrm>
            <a:prstGeom prst="rect">
              <a:avLst/>
            </a:prstGeom>
          </p:spPr>
          <p:txBody>
            <a:bodyPr lIns="50800" tIns="50800" rIns="50800" bIns="50800" rtlCol="0" anchor="ctr"/>
            <a:lstStyle/>
            <a:p>
              <a:pPr algn="ctr">
                <a:lnSpc>
                  <a:spcPts val="4339"/>
                </a:lnSpc>
              </a:pPr>
              <a:r>
                <a:rPr lang="en-US" sz="3400" b="1">
                  <a:solidFill>
                    <a:srgbClr val="000000"/>
                  </a:solidFill>
                  <a:latin typeface="Montserrat"/>
                </a:rPr>
                <a:t>Mini Project 1</a:t>
              </a:r>
              <a:endParaRPr lang="en-US" sz="3400" b="1" err="1">
                <a:solidFill>
                  <a:srgbClr val="000000"/>
                </a:solidFill>
                <a:latin typeface="Montserrat"/>
              </a:endParaRPr>
            </a:p>
          </p:txBody>
        </p:sp>
      </p:grpSp>
      <p:pic>
        <p:nvPicPr>
          <p:cNvPr id="12" name="Picture 3">
            <a:extLst>
              <a:ext uri="{FF2B5EF4-FFF2-40B4-BE49-F238E27FC236}">
                <a16:creationId xmlns:a16="http://schemas.microsoft.com/office/drawing/2014/main" id="{283F3EA4-18D0-216D-330F-3AE53C9705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92689" y="-5111340"/>
            <a:ext cx="8703174" cy="8703174"/>
          </a:xfrm>
          <a:prstGeom prst="rect">
            <a:avLst/>
          </a:prstGeom>
        </p:spPr>
      </p:pic>
    </p:spTree>
    <p:extLst>
      <p:ext uri="{BB962C8B-B14F-4D97-AF65-F5344CB8AC3E}">
        <p14:creationId xmlns:p14="http://schemas.microsoft.com/office/powerpoint/2010/main" val="268604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C6BF721-6514-FD51-9322-F79202D864B1}"/>
              </a:ext>
            </a:extLst>
          </p:cNvPr>
          <p:cNvGrpSpPr/>
          <p:nvPr/>
        </p:nvGrpSpPr>
        <p:grpSpPr>
          <a:xfrm>
            <a:off x="741219" y="6973813"/>
            <a:ext cx="13430729" cy="2038577"/>
            <a:chOff x="741219" y="6359017"/>
            <a:chExt cx="6486139" cy="3380662"/>
          </a:xfrm>
        </p:grpSpPr>
        <p:grpSp>
          <p:nvGrpSpPr>
            <p:cNvPr id="4" name="Group 4"/>
            <p:cNvGrpSpPr/>
            <p:nvPr/>
          </p:nvGrpSpPr>
          <p:grpSpPr>
            <a:xfrm>
              <a:off x="745485" y="6359017"/>
              <a:ext cx="6481873" cy="3380662"/>
              <a:chOff x="0" y="0"/>
              <a:chExt cx="2245378" cy="890380"/>
            </a:xfrm>
          </p:grpSpPr>
          <p:sp>
            <p:nvSpPr>
              <p:cNvPr id="5" name="Freeform 5"/>
              <p:cNvSpPr/>
              <p:nvPr/>
            </p:nvSpPr>
            <p:spPr>
              <a:xfrm>
                <a:off x="0" y="0"/>
                <a:ext cx="2245378" cy="890380"/>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FFAA00"/>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542BC588-3317-4D8D-2E68-5763F26EA495}"/>
                </a:ext>
              </a:extLst>
            </p:cNvPr>
            <p:cNvSpPr txBox="1"/>
            <p:nvPr/>
          </p:nvSpPr>
          <p:spPr>
            <a:xfrm>
              <a:off x="741219" y="6360968"/>
              <a:ext cx="6302085" cy="17587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Intent:</a:t>
              </a:r>
              <a:r>
                <a:rPr lang="en-US">
                  <a:ea typeface="+mn-lt"/>
                  <a:cs typeface="+mn-lt"/>
                </a:rPr>
                <a:t> The intent of this query is to identify the most popular types of restaurants based on the number of reviews they have received, which can help in deciding what to sell at a new restaurant.</a:t>
              </a:r>
            </a:p>
            <a:p>
              <a:endParaRPr lang="en-US"/>
            </a:p>
            <a:p>
              <a:r>
                <a:rPr lang="en-US" b="1">
                  <a:ea typeface="+mn-lt"/>
                  <a:cs typeface="+mn-lt"/>
                </a:rPr>
                <a:t>Output:</a:t>
              </a:r>
              <a:r>
                <a:rPr lang="en-US">
                  <a:ea typeface="+mn-lt"/>
                  <a:cs typeface="+mn-lt"/>
                </a:rPr>
                <a:t> This query outputs the top 10 categories of restaurants/food businesses with the most review counts.</a:t>
              </a:r>
            </a:p>
            <a:p>
              <a:endParaRPr lang="en-US"/>
            </a:p>
            <a:p>
              <a:r>
                <a:rPr lang="en-US" b="1">
                  <a:ea typeface="+mn-lt"/>
                  <a:cs typeface="+mn-lt"/>
                </a:rPr>
                <a:t>Skills developed: </a:t>
              </a:r>
              <a:r>
                <a:rPr lang="en-US">
                  <a:ea typeface="+mn-lt"/>
                  <a:cs typeface="+mn-lt"/>
                </a:rPr>
                <a:t>SQL querying, data analysis, business decision making.</a:t>
              </a:r>
            </a:p>
          </p:txBody>
        </p:sp>
      </p:grpSp>
      <p:pic>
        <p:nvPicPr>
          <p:cNvPr id="29" name="Picture 3">
            <a:extLst>
              <a:ext uri="{FF2B5EF4-FFF2-40B4-BE49-F238E27FC236}">
                <a16:creationId xmlns:a16="http://schemas.microsoft.com/office/drawing/2014/main" id="{CBA40E2D-F591-E9CB-7F29-55DC30104B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
            <a:off x="14760641" y="235592"/>
            <a:ext cx="3682724" cy="3292187"/>
          </a:xfrm>
          <a:prstGeom prst="rect">
            <a:avLst/>
          </a:prstGeom>
        </p:spPr>
      </p:pic>
      <p:pic>
        <p:nvPicPr>
          <p:cNvPr id="2" name="Picture 2" descr="Text&#10;&#10;Description automatically generated">
            <a:extLst>
              <a:ext uri="{FF2B5EF4-FFF2-40B4-BE49-F238E27FC236}">
                <a16:creationId xmlns:a16="http://schemas.microsoft.com/office/drawing/2014/main" id="{34BC65F2-CD9B-C98A-9A60-AF8FC3778D9A}"/>
              </a:ext>
            </a:extLst>
          </p:cNvPr>
          <p:cNvPicPr>
            <a:picLocks noChangeAspect="1"/>
          </p:cNvPicPr>
          <p:nvPr/>
        </p:nvPicPr>
        <p:blipFill>
          <a:blip r:embed="rId4"/>
          <a:stretch>
            <a:fillRect/>
          </a:stretch>
        </p:blipFill>
        <p:spPr>
          <a:xfrm>
            <a:off x="733426" y="1889024"/>
            <a:ext cx="13435444" cy="4558924"/>
          </a:xfrm>
          <a:prstGeom prst="rect">
            <a:avLst/>
          </a:prstGeom>
        </p:spPr>
      </p:pic>
      <p:pic>
        <p:nvPicPr>
          <p:cNvPr id="7" name="Picture 3">
            <a:extLst>
              <a:ext uri="{FF2B5EF4-FFF2-40B4-BE49-F238E27FC236}">
                <a16:creationId xmlns:a16="http://schemas.microsoft.com/office/drawing/2014/main" id="{559D432F-333C-25FC-DEC2-5FB200BA3B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968689" y="4013610"/>
            <a:ext cx="8703174" cy="8703174"/>
          </a:xfrm>
          <a:prstGeom prst="rect">
            <a:avLst/>
          </a:prstGeom>
        </p:spPr>
      </p:pic>
      <p:sp>
        <p:nvSpPr>
          <p:cNvPr id="14" name="Freeform 7">
            <a:extLst>
              <a:ext uri="{FF2B5EF4-FFF2-40B4-BE49-F238E27FC236}">
                <a16:creationId xmlns:a16="http://schemas.microsoft.com/office/drawing/2014/main" id="{A66B030E-876A-6E5F-57C0-B44AAD86B923}"/>
              </a:ext>
            </a:extLst>
          </p:cNvPr>
          <p:cNvSpPr/>
          <p:nvPr/>
        </p:nvSpPr>
        <p:spPr>
          <a:xfrm>
            <a:off x="733425" y="367457"/>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19" name="TextBox 18">
            <a:extLst>
              <a:ext uri="{FF2B5EF4-FFF2-40B4-BE49-F238E27FC236}">
                <a16:creationId xmlns:a16="http://schemas.microsoft.com/office/drawing/2014/main" id="{92FABFF1-537C-DE47-C33F-02A8C9ED207A}"/>
              </a:ext>
            </a:extLst>
          </p:cNvPr>
          <p:cNvSpPr txBox="1"/>
          <p:nvPr/>
        </p:nvSpPr>
        <p:spPr>
          <a:xfrm>
            <a:off x="1103030" y="2341"/>
            <a:ext cx="3505198" cy="1643807"/>
          </a:xfrm>
          <a:prstGeom prst="rect">
            <a:avLst/>
          </a:prstGeom>
        </p:spPr>
        <p:txBody>
          <a:bodyPr lIns="50800" tIns="50800" rIns="50800" bIns="50800" rtlCol="0" anchor="ctr"/>
          <a:lstStyle/>
          <a:p>
            <a:pPr algn="ctr">
              <a:lnSpc>
                <a:spcPts val="4339"/>
              </a:lnSpc>
            </a:pPr>
            <a:r>
              <a:rPr lang="en-US" sz="3400" b="1">
                <a:solidFill>
                  <a:srgbClr val="000000"/>
                </a:solidFill>
                <a:latin typeface="Montserrat"/>
              </a:rPr>
              <a:t>Mini Project 1</a:t>
            </a:r>
            <a:endParaRPr lang="en-US" sz="3400" b="1" err="1">
              <a:solidFill>
                <a:srgbClr val="000000"/>
              </a:solidFill>
              <a:latin typeface="Montserrat"/>
            </a:endParaRPr>
          </a:p>
        </p:txBody>
      </p:sp>
    </p:spTree>
    <p:extLst>
      <p:ext uri="{BB962C8B-B14F-4D97-AF65-F5344CB8AC3E}">
        <p14:creationId xmlns:p14="http://schemas.microsoft.com/office/powerpoint/2010/main" val="208220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39847" y="-323850"/>
            <a:ext cx="5847907" cy="4114800"/>
          </a:xfrm>
          <a:prstGeom prst="rect">
            <a:avLst/>
          </a:prstGeom>
        </p:spPr>
      </p:pic>
      <p:sp>
        <p:nvSpPr>
          <p:cNvPr id="9" name="Freeform 9"/>
          <p:cNvSpPr/>
          <p:nvPr/>
        </p:nvSpPr>
        <p:spPr>
          <a:xfrm>
            <a:off x="1077597" y="626946"/>
            <a:ext cx="3566940" cy="1160116"/>
          </a:xfrm>
          <a:custGeom>
            <a:avLst/>
            <a:gdLst/>
            <a:ahLst/>
            <a:cxnLst/>
            <a:rect l="l" t="t" r="r" b="b"/>
            <a:pathLst>
              <a:path w="939441" h="305545">
                <a:moveTo>
                  <a:pt x="152772" y="0"/>
                </a:moveTo>
                <a:lnTo>
                  <a:pt x="786669" y="0"/>
                </a:lnTo>
                <a:cubicBezTo>
                  <a:pt x="871043" y="0"/>
                  <a:pt x="939441" y="68399"/>
                  <a:pt x="939441" y="152772"/>
                </a:cubicBezTo>
                <a:lnTo>
                  <a:pt x="939441" y="152772"/>
                </a:lnTo>
                <a:cubicBezTo>
                  <a:pt x="939441" y="237146"/>
                  <a:pt x="871043" y="305545"/>
                  <a:pt x="786669" y="305545"/>
                </a:cubicBezTo>
                <a:lnTo>
                  <a:pt x="152772" y="305545"/>
                </a:lnTo>
                <a:cubicBezTo>
                  <a:pt x="68399" y="305545"/>
                  <a:pt x="0" y="237146"/>
                  <a:pt x="0" y="152772"/>
                </a:cubicBezTo>
                <a:lnTo>
                  <a:pt x="0" y="152772"/>
                </a:lnTo>
                <a:cubicBezTo>
                  <a:pt x="0" y="68399"/>
                  <a:pt x="68399" y="0"/>
                  <a:pt x="152772" y="0"/>
                </a:cubicBezTo>
                <a:close/>
              </a:path>
            </a:pathLst>
          </a:custGeom>
          <a:solidFill>
            <a:srgbClr val="50E8D1"/>
          </a:solidFill>
        </p:spPr>
      </p:sp>
      <p:sp>
        <p:nvSpPr>
          <p:cNvPr id="13" name="TextBox 12">
            <a:extLst>
              <a:ext uri="{FF2B5EF4-FFF2-40B4-BE49-F238E27FC236}">
                <a16:creationId xmlns:a16="http://schemas.microsoft.com/office/drawing/2014/main" id="{A580DD80-E340-850B-1A9F-661EEB7C22D7}"/>
              </a:ext>
            </a:extLst>
          </p:cNvPr>
          <p:cNvSpPr txBox="1"/>
          <p:nvPr/>
        </p:nvSpPr>
        <p:spPr>
          <a:xfrm>
            <a:off x="1141130" y="316666"/>
            <a:ext cx="3505198" cy="1643807"/>
          </a:xfrm>
          <a:prstGeom prst="rect">
            <a:avLst/>
          </a:prstGeom>
        </p:spPr>
        <p:txBody>
          <a:bodyPr lIns="50800" tIns="50800" rIns="50800" bIns="50800" rtlCol="0" anchor="ctr"/>
          <a:lstStyle/>
          <a:p>
            <a:pPr algn="ctr">
              <a:lnSpc>
                <a:spcPts val="4339"/>
              </a:lnSpc>
            </a:pPr>
            <a:r>
              <a:rPr lang="en-US" sz="3400" b="1">
                <a:solidFill>
                  <a:srgbClr val="000000"/>
                </a:solidFill>
                <a:latin typeface="Montserrat"/>
              </a:rPr>
              <a:t>Mini Project 2</a:t>
            </a:r>
            <a:endParaRPr lang="en-US" sz="3400" b="1" err="1">
              <a:solidFill>
                <a:srgbClr val="000000"/>
              </a:solidFill>
              <a:latin typeface="Montserrat"/>
            </a:endParaRPr>
          </a:p>
        </p:txBody>
      </p:sp>
      <p:pic>
        <p:nvPicPr>
          <p:cNvPr id="14" name="Picture 14" descr="Graphical user interface, text, application&#10;&#10;Description automatically generated">
            <a:extLst>
              <a:ext uri="{FF2B5EF4-FFF2-40B4-BE49-F238E27FC236}">
                <a16:creationId xmlns:a16="http://schemas.microsoft.com/office/drawing/2014/main" id="{E47F024E-B82D-1331-BE6F-2F06D32DA33B}"/>
              </a:ext>
            </a:extLst>
          </p:cNvPr>
          <p:cNvPicPr>
            <a:picLocks noChangeAspect="1"/>
          </p:cNvPicPr>
          <p:nvPr/>
        </p:nvPicPr>
        <p:blipFill>
          <a:blip r:embed="rId4"/>
          <a:stretch>
            <a:fillRect/>
          </a:stretch>
        </p:blipFill>
        <p:spPr>
          <a:xfrm>
            <a:off x="428625" y="2170590"/>
            <a:ext cx="5924550" cy="2307269"/>
          </a:xfrm>
          <a:prstGeom prst="rect">
            <a:avLst/>
          </a:prstGeom>
        </p:spPr>
      </p:pic>
      <p:grpSp>
        <p:nvGrpSpPr>
          <p:cNvPr id="20" name="Group 19">
            <a:extLst>
              <a:ext uri="{FF2B5EF4-FFF2-40B4-BE49-F238E27FC236}">
                <a16:creationId xmlns:a16="http://schemas.microsoft.com/office/drawing/2014/main" id="{468BF3D8-15C9-3C48-41C5-701696035BD3}"/>
              </a:ext>
            </a:extLst>
          </p:cNvPr>
          <p:cNvGrpSpPr/>
          <p:nvPr/>
        </p:nvGrpSpPr>
        <p:grpSpPr>
          <a:xfrm>
            <a:off x="435727" y="4733930"/>
            <a:ext cx="5916195" cy="5173769"/>
            <a:chOff x="745485" y="6214356"/>
            <a:chExt cx="6481873" cy="5231263"/>
          </a:xfrm>
        </p:grpSpPr>
        <p:grpSp>
          <p:nvGrpSpPr>
            <p:cNvPr id="16" name="Group 4">
              <a:extLst>
                <a:ext uri="{FF2B5EF4-FFF2-40B4-BE49-F238E27FC236}">
                  <a16:creationId xmlns:a16="http://schemas.microsoft.com/office/drawing/2014/main" id="{81361BB0-99BB-62AC-E9A1-0CA3E9BD8D5A}"/>
                </a:ext>
              </a:extLst>
            </p:cNvPr>
            <p:cNvGrpSpPr/>
            <p:nvPr/>
          </p:nvGrpSpPr>
          <p:grpSpPr>
            <a:xfrm>
              <a:off x="745485" y="6214356"/>
              <a:ext cx="6481873" cy="5231263"/>
              <a:chOff x="0" y="-38100"/>
              <a:chExt cx="2245378" cy="1377781"/>
            </a:xfrm>
          </p:grpSpPr>
          <p:sp>
            <p:nvSpPr>
              <p:cNvPr id="18" name="Freeform 5">
                <a:extLst>
                  <a:ext uri="{FF2B5EF4-FFF2-40B4-BE49-F238E27FC236}">
                    <a16:creationId xmlns:a16="http://schemas.microsoft.com/office/drawing/2014/main" id="{87D1AE73-692B-20F1-B97A-9F332FF17EFB}"/>
                  </a:ext>
                </a:extLst>
              </p:cNvPr>
              <p:cNvSpPr/>
              <p:nvPr/>
            </p:nvSpPr>
            <p:spPr>
              <a:xfrm>
                <a:off x="0" y="0"/>
                <a:ext cx="2245378" cy="1339681"/>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5DF5DC"/>
              </a:solidFill>
            </p:spPr>
          </p:sp>
          <p:sp>
            <p:nvSpPr>
              <p:cNvPr id="19" name="TextBox 6">
                <a:extLst>
                  <a:ext uri="{FF2B5EF4-FFF2-40B4-BE49-F238E27FC236}">
                    <a16:creationId xmlns:a16="http://schemas.microsoft.com/office/drawing/2014/main" id="{6DE5F96D-EBE9-A60F-8D1E-EC98CBBD39D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CC071933-692B-679F-EA4A-9533BEF506C2}"/>
                </a:ext>
              </a:extLst>
            </p:cNvPr>
            <p:cNvSpPr txBox="1"/>
            <p:nvPr/>
          </p:nvSpPr>
          <p:spPr>
            <a:xfrm>
              <a:off x="864525" y="6413499"/>
              <a:ext cx="6254444" cy="4373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Intent: </a:t>
              </a:r>
              <a:r>
                <a:rPr lang="en-US">
                  <a:ea typeface="+mn-lt"/>
                  <a:cs typeface="+mn-lt"/>
                </a:rPr>
                <a:t>Identify the two most common platforms for companies to list job postings, based on the </a:t>
              </a:r>
              <a:r>
                <a:rPr lang="en-US" err="1">
                  <a:ea typeface="+mn-lt"/>
                  <a:cs typeface="+mn-lt"/>
                </a:rPr>
                <a:t>Job_Posting</a:t>
              </a:r>
              <a:r>
                <a:rPr lang="en-US">
                  <a:ea typeface="+mn-lt"/>
                  <a:cs typeface="+mn-lt"/>
                </a:rPr>
                <a:t> table in the database.</a:t>
              </a:r>
            </a:p>
            <a:p>
              <a:endParaRPr lang="en-US"/>
            </a:p>
            <a:p>
              <a:r>
                <a:rPr lang="en-US" b="1">
                  <a:ea typeface="+mn-lt"/>
                  <a:cs typeface="+mn-lt"/>
                </a:rPr>
                <a:t>Output: </a:t>
              </a:r>
              <a:r>
                <a:rPr lang="en-US">
                  <a:ea typeface="+mn-lt"/>
                  <a:cs typeface="+mn-lt"/>
                </a:rPr>
                <a:t>A table with two columns: "platform" and "</a:t>
              </a:r>
              <a:r>
                <a:rPr lang="en-US" err="1">
                  <a:ea typeface="+mn-lt"/>
                  <a:cs typeface="+mn-lt"/>
                </a:rPr>
                <a:t>posting_count</a:t>
              </a:r>
              <a:r>
                <a:rPr lang="en-US">
                  <a:ea typeface="+mn-lt"/>
                  <a:cs typeface="+mn-lt"/>
                </a:rPr>
                <a:t>". The "platform" column contains the names of the two most common job posting platforms, and the "</a:t>
              </a:r>
              <a:r>
                <a:rPr lang="en-US" err="1">
                  <a:ea typeface="+mn-lt"/>
                  <a:cs typeface="+mn-lt"/>
                </a:rPr>
                <a:t>posting_count</a:t>
              </a:r>
              <a:r>
                <a:rPr lang="en-US">
                  <a:ea typeface="+mn-lt"/>
                  <a:cs typeface="+mn-lt"/>
                </a:rPr>
                <a:t>" column contains the number of job postings on each platform.</a:t>
              </a:r>
              <a:endParaRPr lang="en-US"/>
            </a:p>
            <a:p>
              <a:endParaRPr lang="en-US"/>
            </a:p>
            <a:p>
              <a:r>
                <a:rPr lang="en-US" b="1">
                  <a:ea typeface="+mn-lt"/>
                  <a:cs typeface="+mn-lt"/>
                </a:rPr>
                <a:t>Insight:</a:t>
              </a:r>
              <a:r>
                <a:rPr lang="en-US">
                  <a:ea typeface="+mn-lt"/>
                  <a:cs typeface="+mn-lt"/>
                </a:rPr>
                <a:t> The output of this query will provide insight into which platforms are most commonly used by companies to post job openings, which could be useful for a company looking to advertise job openings.</a:t>
              </a:r>
            </a:p>
            <a:p>
              <a:endParaRPr lang="en-US"/>
            </a:p>
            <a:p>
              <a:r>
                <a:rPr lang="en-US" b="1">
                  <a:ea typeface="+mn-lt"/>
                  <a:cs typeface="+mn-lt"/>
                </a:rPr>
                <a:t>Skills developed: </a:t>
              </a:r>
              <a:r>
                <a:rPr lang="en-US">
                  <a:ea typeface="+mn-lt"/>
                  <a:cs typeface="+mn-lt"/>
                </a:rPr>
                <a:t>SQL query writing, data analysis, data interpretation.</a:t>
              </a:r>
            </a:p>
          </p:txBody>
        </p:sp>
      </p:grpSp>
      <p:pic>
        <p:nvPicPr>
          <p:cNvPr id="21" name="Picture 21" descr="Graphical user interface, text, application&#10;&#10;Description automatically generated">
            <a:extLst>
              <a:ext uri="{FF2B5EF4-FFF2-40B4-BE49-F238E27FC236}">
                <a16:creationId xmlns:a16="http://schemas.microsoft.com/office/drawing/2014/main" id="{ABF32C69-F294-E30A-D9FB-E533EC36CE0D}"/>
              </a:ext>
            </a:extLst>
          </p:cNvPr>
          <p:cNvPicPr>
            <a:picLocks noChangeAspect="1"/>
          </p:cNvPicPr>
          <p:nvPr/>
        </p:nvPicPr>
        <p:blipFill>
          <a:blip r:embed="rId5"/>
          <a:stretch>
            <a:fillRect/>
          </a:stretch>
        </p:blipFill>
        <p:spPr>
          <a:xfrm>
            <a:off x="7896225" y="2171700"/>
            <a:ext cx="3486150" cy="2305050"/>
          </a:xfrm>
          <a:prstGeom prst="rect">
            <a:avLst/>
          </a:prstGeom>
        </p:spPr>
      </p:pic>
      <p:grpSp>
        <p:nvGrpSpPr>
          <p:cNvPr id="24" name="Group 23">
            <a:extLst>
              <a:ext uri="{FF2B5EF4-FFF2-40B4-BE49-F238E27FC236}">
                <a16:creationId xmlns:a16="http://schemas.microsoft.com/office/drawing/2014/main" id="{038741CA-9213-10A6-48B3-FADCC5D049FA}"/>
              </a:ext>
            </a:extLst>
          </p:cNvPr>
          <p:cNvGrpSpPr/>
          <p:nvPr/>
        </p:nvGrpSpPr>
        <p:grpSpPr>
          <a:xfrm>
            <a:off x="7076384" y="4967724"/>
            <a:ext cx="5156420" cy="4714838"/>
            <a:chOff x="745485" y="6214356"/>
            <a:chExt cx="6557380" cy="5231263"/>
          </a:xfrm>
        </p:grpSpPr>
        <p:grpSp>
          <p:nvGrpSpPr>
            <p:cNvPr id="25" name="Group 4">
              <a:extLst>
                <a:ext uri="{FF2B5EF4-FFF2-40B4-BE49-F238E27FC236}">
                  <a16:creationId xmlns:a16="http://schemas.microsoft.com/office/drawing/2014/main" id="{68F7BC6B-6C96-50BF-7985-E5B840E4ACAF}"/>
                </a:ext>
              </a:extLst>
            </p:cNvPr>
            <p:cNvGrpSpPr/>
            <p:nvPr/>
          </p:nvGrpSpPr>
          <p:grpSpPr>
            <a:xfrm>
              <a:off x="745485" y="6214356"/>
              <a:ext cx="6481873" cy="5231263"/>
              <a:chOff x="0" y="-38100"/>
              <a:chExt cx="2245378" cy="1377781"/>
            </a:xfrm>
          </p:grpSpPr>
          <p:sp>
            <p:nvSpPr>
              <p:cNvPr id="27" name="Freeform 5">
                <a:extLst>
                  <a:ext uri="{FF2B5EF4-FFF2-40B4-BE49-F238E27FC236}">
                    <a16:creationId xmlns:a16="http://schemas.microsoft.com/office/drawing/2014/main" id="{E5BCE70A-3108-815A-A49F-1F48BA0D3546}"/>
                  </a:ext>
                </a:extLst>
              </p:cNvPr>
              <p:cNvSpPr/>
              <p:nvPr/>
            </p:nvSpPr>
            <p:spPr>
              <a:xfrm>
                <a:off x="0" y="0"/>
                <a:ext cx="2245378" cy="1339681"/>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5DF5DC"/>
              </a:solidFill>
            </p:spPr>
          </p:sp>
          <p:sp>
            <p:nvSpPr>
              <p:cNvPr id="28" name="TextBox 6">
                <a:extLst>
                  <a:ext uri="{FF2B5EF4-FFF2-40B4-BE49-F238E27FC236}">
                    <a16:creationId xmlns:a16="http://schemas.microsoft.com/office/drawing/2014/main" id="{C26C10D1-0F17-2713-3AFE-60F7DB04524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5">
              <a:extLst>
                <a:ext uri="{FF2B5EF4-FFF2-40B4-BE49-F238E27FC236}">
                  <a16:creationId xmlns:a16="http://schemas.microsoft.com/office/drawing/2014/main" id="{E3AE85FE-E801-2F75-58DB-756BA7EBB516}"/>
                </a:ext>
              </a:extLst>
            </p:cNvPr>
            <p:cNvSpPr txBox="1"/>
            <p:nvPr/>
          </p:nvSpPr>
          <p:spPr>
            <a:xfrm>
              <a:off x="864526" y="6413499"/>
              <a:ext cx="6438339" cy="5019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Intent: </a:t>
              </a:r>
              <a:r>
                <a:rPr lang="en-US">
                  <a:ea typeface="+mn-lt"/>
                  <a:cs typeface="+mn-lt"/>
                </a:rPr>
                <a:t>The intent of this query is to determine the number of companies that allow Work From Home.</a:t>
              </a:r>
              <a:endParaRPr lang="en-US"/>
            </a:p>
            <a:p>
              <a:endParaRPr lang="en-US"/>
            </a:p>
            <a:p>
              <a:r>
                <a:rPr lang="en-US" b="1">
                  <a:ea typeface="+mn-lt"/>
                  <a:cs typeface="+mn-lt"/>
                </a:rPr>
                <a:t>Output: </a:t>
              </a:r>
              <a:r>
                <a:rPr lang="en-US">
                  <a:ea typeface="+mn-lt"/>
                  <a:cs typeface="+mn-lt"/>
                </a:rPr>
                <a:t>The output of this query is a single value that represents the number of companies that allow Work From Home.</a:t>
              </a:r>
              <a:endParaRPr lang="en-US"/>
            </a:p>
            <a:p>
              <a:endParaRPr lang="en-US"/>
            </a:p>
            <a:p>
              <a:r>
                <a:rPr lang="en-US" b="1">
                  <a:ea typeface="+mn-lt"/>
                  <a:cs typeface="+mn-lt"/>
                </a:rPr>
                <a:t>Business relevance:</a:t>
              </a:r>
              <a:r>
                <a:rPr lang="en-US">
                  <a:ea typeface="+mn-lt"/>
                  <a:cs typeface="+mn-lt"/>
                </a:rPr>
                <a:t> This query is useful for gaining insights into the job market trends in terms of remote work. It can help businesses understand the prevalence of remote work and make informed decisions about offering remote work options to their employees.</a:t>
              </a:r>
              <a:endParaRPr lang="en-US"/>
            </a:p>
            <a:p>
              <a:endParaRPr lang="en-US"/>
            </a:p>
            <a:p>
              <a:r>
                <a:rPr lang="en-US" b="1">
                  <a:ea typeface="+mn-lt"/>
                  <a:cs typeface="+mn-lt"/>
                </a:rPr>
                <a:t>Skills developed: </a:t>
              </a:r>
              <a:r>
                <a:rPr lang="en-US">
                  <a:ea typeface="+mn-lt"/>
                  <a:cs typeface="+mn-lt"/>
                </a:rPr>
                <a:t>SQL syntax, data analysis, data interpretation.</a:t>
              </a:r>
              <a:endParaRPr lang="en-US"/>
            </a:p>
          </p:txBody>
        </p:sp>
      </p:grpSp>
      <p:pic>
        <p:nvPicPr>
          <p:cNvPr id="30" name="Picture 2">
            <a:extLst>
              <a:ext uri="{FF2B5EF4-FFF2-40B4-BE49-F238E27FC236}">
                <a16:creationId xmlns:a16="http://schemas.microsoft.com/office/drawing/2014/main" id="{32365AE2-6870-A0C8-15D0-3947B66787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582773" y="3727652"/>
            <a:ext cx="11333754" cy="113337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39847" y="-323850"/>
            <a:ext cx="5847907" cy="4114800"/>
          </a:xfrm>
          <a:prstGeom prst="rect">
            <a:avLst/>
          </a:prstGeom>
        </p:spPr>
      </p:pic>
      <p:sp>
        <p:nvSpPr>
          <p:cNvPr id="9" name="Freeform 9"/>
          <p:cNvSpPr/>
          <p:nvPr/>
        </p:nvSpPr>
        <p:spPr>
          <a:xfrm>
            <a:off x="1077597" y="626946"/>
            <a:ext cx="3566940" cy="1160116"/>
          </a:xfrm>
          <a:custGeom>
            <a:avLst/>
            <a:gdLst/>
            <a:ahLst/>
            <a:cxnLst/>
            <a:rect l="l" t="t" r="r" b="b"/>
            <a:pathLst>
              <a:path w="939441" h="305545">
                <a:moveTo>
                  <a:pt x="152772" y="0"/>
                </a:moveTo>
                <a:lnTo>
                  <a:pt x="786669" y="0"/>
                </a:lnTo>
                <a:cubicBezTo>
                  <a:pt x="871043" y="0"/>
                  <a:pt x="939441" y="68399"/>
                  <a:pt x="939441" y="152772"/>
                </a:cubicBezTo>
                <a:lnTo>
                  <a:pt x="939441" y="152772"/>
                </a:lnTo>
                <a:cubicBezTo>
                  <a:pt x="939441" y="237146"/>
                  <a:pt x="871043" y="305545"/>
                  <a:pt x="786669" y="305545"/>
                </a:cubicBezTo>
                <a:lnTo>
                  <a:pt x="152772" y="305545"/>
                </a:lnTo>
                <a:cubicBezTo>
                  <a:pt x="68399" y="305545"/>
                  <a:pt x="0" y="237146"/>
                  <a:pt x="0" y="152772"/>
                </a:cubicBezTo>
                <a:lnTo>
                  <a:pt x="0" y="152772"/>
                </a:lnTo>
                <a:cubicBezTo>
                  <a:pt x="0" y="68399"/>
                  <a:pt x="68399" y="0"/>
                  <a:pt x="152772" y="0"/>
                </a:cubicBezTo>
                <a:close/>
              </a:path>
            </a:pathLst>
          </a:custGeom>
          <a:solidFill>
            <a:srgbClr val="50E8D1"/>
          </a:solidFill>
        </p:spPr>
      </p:sp>
      <p:sp>
        <p:nvSpPr>
          <p:cNvPr id="13" name="TextBox 12">
            <a:extLst>
              <a:ext uri="{FF2B5EF4-FFF2-40B4-BE49-F238E27FC236}">
                <a16:creationId xmlns:a16="http://schemas.microsoft.com/office/drawing/2014/main" id="{A580DD80-E340-850B-1A9F-661EEB7C22D7}"/>
              </a:ext>
            </a:extLst>
          </p:cNvPr>
          <p:cNvSpPr txBox="1"/>
          <p:nvPr/>
        </p:nvSpPr>
        <p:spPr>
          <a:xfrm>
            <a:off x="1141130" y="316666"/>
            <a:ext cx="3505198" cy="1643807"/>
          </a:xfrm>
          <a:prstGeom prst="rect">
            <a:avLst/>
          </a:prstGeom>
        </p:spPr>
        <p:txBody>
          <a:bodyPr lIns="50800" tIns="50800" rIns="50800" bIns="50800" rtlCol="0" anchor="ctr"/>
          <a:lstStyle/>
          <a:p>
            <a:pPr algn="ctr">
              <a:lnSpc>
                <a:spcPts val="4339"/>
              </a:lnSpc>
            </a:pPr>
            <a:r>
              <a:rPr lang="en-US" sz="3400" b="1">
                <a:solidFill>
                  <a:srgbClr val="000000"/>
                </a:solidFill>
                <a:latin typeface="Montserrat"/>
              </a:rPr>
              <a:t>Mini Project 2</a:t>
            </a:r>
            <a:endParaRPr lang="en-US" sz="3400" b="1" err="1">
              <a:solidFill>
                <a:srgbClr val="000000"/>
              </a:solidFill>
              <a:latin typeface="Montserrat"/>
            </a:endParaRPr>
          </a:p>
        </p:txBody>
      </p:sp>
      <p:grpSp>
        <p:nvGrpSpPr>
          <p:cNvPr id="20" name="Group 19">
            <a:extLst>
              <a:ext uri="{FF2B5EF4-FFF2-40B4-BE49-F238E27FC236}">
                <a16:creationId xmlns:a16="http://schemas.microsoft.com/office/drawing/2014/main" id="{468BF3D8-15C9-3C48-41C5-701696035BD3}"/>
              </a:ext>
            </a:extLst>
          </p:cNvPr>
          <p:cNvGrpSpPr/>
          <p:nvPr/>
        </p:nvGrpSpPr>
        <p:grpSpPr>
          <a:xfrm>
            <a:off x="435727" y="4733930"/>
            <a:ext cx="5916195" cy="4984424"/>
            <a:chOff x="745485" y="6214356"/>
            <a:chExt cx="6481873" cy="5420864"/>
          </a:xfrm>
        </p:grpSpPr>
        <p:grpSp>
          <p:nvGrpSpPr>
            <p:cNvPr id="16" name="Group 4">
              <a:extLst>
                <a:ext uri="{FF2B5EF4-FFF2-40B4-BE49-F238E27FC236}">
                  <a16:creationId xmlns:a16="http://schemas.microsoft.com/office/drawing/2014/main" id="{81361BB0-99BB-62AC-E9A1-0CA3E9BD8D5A}"/>
                </a:ext>
              </a:extLst>
            </p:cNvPr>
            <p:cNvGrpSpPr/>
            <p:nvPr/>
          </p:nvGrpSpPr>
          <p:grpSpPr>
            <a:xfrm>
              <a:off x="745485" y="6214356"/>
              <a:ext cx="6481873" cy="5231263"/>
              <a:chOff x="0" y="-38100"/>
              <a:chExt cx="2245378" cy="1377781"/>
            </a:xfrm>
          </p:grpSpPr>
          <p:sp>
            <p:nvSpPr>
              <p:cNvPr id="18" name="Freeform 5">
                <a:extLst>
                  <a:ext uri="{FF2B5EF4-FFF2-40B4-BE49-F238E27FC236}">
                    <a16:creationId xmlns:a16="http://schemas.microsoft.com/office/drawing/2014/main" id="{87D1AE73-692B-20F1-B97A-9F332FF17EFB}"/>
                  </a:ext>
                </a:extLst>
              </p:cNvPr>
              <p:cNvSpPr/>
              <p:nvPr/>
            </p:nvSpPr>
            <p:spPr>
              <a:xfrm>
                <a:off x="0" y="0"/>
                <a:ext cx="2245378" cy="1339681"/>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5DF5DC"/>
              </a:solidFill>
            </p:spPr>
          </p:sp>
          <p:sp>
            <p:nvSpPr>
              <p:cNvPr id="19" name="TextBox 6">
                <a:extLst>
                  <a:ext uri="{FF2B5EF4-FFF2-40B4-BE49-F238E27FC236}">
                    <a16:creationId xmlns:a16="http://schemas.microsoft.com/office/drawing/2014/main" id="{6DE5F96D-EBE9-A60F-8D1E-EC98CBBD39D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CC071933-692B-679F-EA4A-9533BEF506C2}"/>
                </a:ext>
              </a:extLst>
            </p:cNvPr>
            <p:cNvSpPr txBox="1"/>
            <p:nvPr/>
          </p:nvSpPr>
          <p:spPr>
            <a:xfrm>
              <a:off x="864525" y="6413499"/>
              <a:ext cx="6254444" cy="5221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Intent: </a:t>
              </a:r>
              <a:r>
                <a:rPr lang="en-US">
                  <a:ea typeface="+mn-lt"/>
                  <a:cs typeface="+mn-lt"/>
                </a:rPr>
                <a:t>This query aims to find out which company has the highest number of job postings for Data Analyst roles and display their company name and location.</a:t>
              </a:r>
            </a:p>
            <a:p>
              <a:endParaRPr lang="en-US"/>
            </a:p>
            <a:p>
              <a:r>
                <a:rPr lang="en-US" b="1">
                  <a:ea typeface="+mn-lt"/>
                  <a:cs typeface="+mn-lt"/>
                </a:rPr>
                <a:t>Output:</a:t>
              </a:r>
              <a:r>
                <a:rPr lang="en-US">
                  <a:ea typeface="+mn-lt"/>
                  <a:cs typeface="+mn-lt"/>
                </a:rPr>
                <a:t> The query outputs a single row containing the name and location of the company with the highest number of job postings for Data Analyst roles.</a:t>
              </a:r>
            </a:p>
            <a:p>
              <a:endParaRPr lang="en-US"/>
            </a:p>
            <a:p>
              <a:r>
                <a:rPr lang="en-US" b="1">
                  <a:ea typeface="+mn-lt"/>
                  <a:cs typeface="+mn-lt"/>
                </a:rPr>
                <a:t>Business relevance:</a:t>
              </a:r>
              <a:r>
                <a:rPr lang="en-US">
                  <a:ea typeface="+mn-lt"/>
                  <a:cs typeface="+mn-lt"/>
                </a:rPr>
                <a:t> This query is useful for job seekers who are interested in Data Analyst positions. By knowing which companies have the most job postings for this role, job seekers can focus their job search on those companies. It is also useful for companies to know which companies are posting the most Data Analyst job openings.</a:t>
              </a:r>
            </a:p>
            <a:p>
              <a:endParaRPr lang="en-US"/>
            </a:p>
            <a:p>
              <a:r>
                <a:rPr lang="en-US" b="1">
                  <a:ea typeface="+mn-lt"/>
                  <a:cs typeface="+mn-lt"/>
                </a:rPr>
                <a:t>Key skills developed: </a:t>
              </a:r>
              <a:r>
                <a:rPr lang="en-US">
                  <a:ea typeface="+mn-lt"/>
                  <a:cs typeface="+mn-lt"/>
                </a:rPr>
                <a:t>SQL syntax, data analysis, data interpretation.</a:t>
              </a:r>
            </a:p>
          </p:txBody>
        </p:sp>
      </p:grpSp>
      <p:grpSp>
        <p:nvGrpSpPr>
          <p:cNvPr id="24" name="Group 23">
            <a:extLst>
              <a:ext uri="{FF2B5EF4-FFF2-40B4-BE49-F238E27FC236}">
                <a16:creationId xmlns:a16="http://schemas.microsoft.com/office/drawing/2014/main" id="{038741CA-9213-10A6-48B3-FADCC5D049FA}"/>
              </a:ext>
            </a:extLst>
          </p:cNvPr>
          <p:cNvGrpSpPr/>
          <p:nvPr/>
        </p:nvGrpSpPr>
        <p:grpSpPr>
          <a:xfrm>
            <a:off x="6825270" y="4732197"/>
            <a:ext cx="6859170" cy="4899195"/>
            <a:chOff x="745485" y="6214356"/>
            <a:chExt cx="8722754" cy="6421064"/>
          </a:xfrm>
        </p:grpSpPr>
        <p:grpSp>
          <p:nvGrpSpPr>
            <p:cNvPr id="25" name="Group 4">
              <a:extLst>
                <a:ext uri="{FF2B5EF4-FFF2-40B4-BE49-F238E27FC236}">
                  <a16:creationId xmlns:a16="http://schemas.microsoft.com/office/drawing/2014/main" id="{68F7BC6B-6C96-50BF-7985-E5B840E4ACAF}"/>
                </a:ext>
              </a:extLst>
            </p:cNvPr>
            <p:cNvGrpSpPr/>
            <p:nvPr/>
          </p:nvGrpSpPr>
          <p:grpSpPr>
            <a:xfrm>
              <a:off x="745485" y="6214356"/>
              <a:ext cx="8722754" cy="5992180"/>
              <a:chOff x="0" y="-38100"/>
              <a:chExt cx="3021639" cy="1578187"/>
            </a:xfrm>
          </p:grpSpPr>
          <p:sp>
            <p:nvSpPr>
              <p:cNvPr id="27" name="Freeform 5">
                <a:extLst>
                  <a:ext uri="{FF2B5EF4-FFF2-40B4-BE49-F238E27FC236}">
                    <a16:creationId xmlns:a16="http://schemas.microsoft.com/office/drawing/2014/main" id="{E5BCE70A-3108-815A-A49F-1F48BA0D3546}"/>
                  </a:ext>
                </a:extLst>
              </p:cNvPr>
              <p:cNvSpPr/>
              <p:nvPr/>
            </p:nvSpPr>
            <p:spPr>
              <a:xfrm>
                <a:off x="8392" y="200406"/>
                <a:ext cx="3013247" cy="1339681"/>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5DF5DC"/>
              </a:solidFill>
            </p:spPr>
          </p:sp>
          <p:sp>
            <p:nvSpPr>
              <p:cNvPr id="28" name="TextBox 6">
                <a:extLst>
                  <a:ext uri="{FF2B5EF4-FFF2-40B4-BE49-F238E27FC236}">
                    <a16:creationId xmlns:a16="http://schemas.microsoft.com/office/drawing/2014/main" id="{C26C10D1-0F17-2713-3AFE-60F7DB04524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5">
              <a:extLst>
                <a:ext uri="{FF2B5EF4-FFF2-40B4-BE49-F238E27FC236}">
                  <a16:creationId xmlns:a16="http://schemas.microsoft.com/office/drawing/2014/main" id="{E3AE85FE-E801-2F75-58DB-756BA7EBB516}"/>
                </a:ext>
              </a:extLst>
            </p:cNvPr>
            <p:cNvSpPr txBox="1"/>
            <p:nvPr/>
          </p:nvSpPr>
          <p:spPr>
            <a:xfrm>
              <a:off x="937203" y="7068733"/>
              <a:ext cx="8349970" cy="55666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Intent:</a:t>
              </a:r>
              <a:r>
                <a:rPr lang="en-US">
                  <a:ea typeface="+mn-lt"/>
                  <a:cs typeface="+mn-lt"/>
                </a:rPr>
                <a:t> Find the count of job postings that require a Master's degree or higher.</a:t>
              </a:r>
            </a:p>
            <a:p>
              <a:r>
                <a:rPr lang="en-US">
                  <a:ea typeface="+mn-lt"/>
                  <a:cs typeface="+mn-lt"/>
                </a:rPr>
                <a:t>Output: The query output the count of job postings that require a Master's degree or higher.</a:t>
              </a:r>
            </a:p>
            <a:p>
              <a:endParaRPr lang="en-US"/>
            </a:p>
            <a:p>
              <a:r>
                <a:rPr lang="en-US" b="1">
                  <a:ea typeface="+mn-lt"/>
                  <a:cs typeface="+mn-lt"/>
                </a:rPr>
                <a:t>Narrative: </a:t>
              </a:r>
              <a:r>
                <a:rPr lang="en-US">
                  <a:ea typeface="+mn-lt"/>
                  <a:cs typeface="+mn-lt"/>
                </a:rPr>
                <a:t>In today's highly competitive job market, it is becoming increasingly important for individuals to have advanced degrees to stand out from other job applicants. To gain an understanding of the job market for highly skilled positions that require a Master's degree or higher, we can use this SQL query. By looking at the number of job postings that require advanced degrees, we can gauge the demand for highly educated individuals in the job market.</a:t>
              </a:r>
            </a:p>
            <a:p>
              <a:endParaRPr lang="en-US"/>
            </a:p>
            <a:p>
              <a:r>
                <a:rPr lang="en-US" b="1">
                  <a:ea typeface="+mn-lt"/>
                  <a:cs typeface="+mn-lt"/>
                </a:rPr>
                <a:t>Skills developed: </a:t>
              </a:r>
              <a:r>
                <a:rPr lang="en-US">
                  <a:ea typeface="+mn-lt"/>
                  <a:cs typeface="+mn-lt"/>
                </a:rPr>
                <a:t>SQL, data analysis.</a:t>
              </a:r>
            </a:p>
            <a:p>
              <a:endParaRPr lang="en-US"/>
            </a:p>
          </p:txBody>
        </p:sp>
      </p:grpSp>
      <p:pic>
        <p:nvPicPr>
          <p:cNvPr id="4" name="Picture 4" descr="Graphical user interface, text, application, chat or text message&#10;&#10;Description automatically generated">
            <a:extLst>
              <a:ext uri="{FF2B5EF4-FFF2-40B4-BE49-F238E27FC236}">
                <a16:creationId xmlns:a16="http://schemas.microsoft.com/office/drawing/2014/main" id="{5310B9EB-3479-E8B0-CCE4-7883161CDD90}"/>
              </a:ext>
            </a:extLst>
          </p:cNvPr>
          <p:cNvPicPr>
            <a:picLocks noChangeAspect="1"/>
          </p:cNvPicPr>
          <p:nvPr/>
        </p:nvPicPr>
        <p:blipFill>
          <a:blip r:embed="rId4"/>
          <a:stretch>
            <a:fillRect/>
          </a:stretch>
        </p:blipFill>
        <p:spPr>
          <a:xfrm>
            <a:off x="590550" y="2898107"/>
            <a:ext cx="5610225" cy="890337"/>
          </a:xfrm>
          <a:prstGeom prst="rect">
            <a:avLst/>
          </a:prstGeom>
        </p:spPr>
      </p:pic>
      <p:pic>
        <p:nvPicPr>
          <p:cNvPr id="6" name="Picture 2">
            <a:extLst>
              <a:ext uri="{FF2B5EF4-FFF2-40B4-BE49-F238E27FC236}">
                <a16:creationId xmlns:a16="http://schemas.microsoft.com/office/drawing/2014/main" id="{557FBBB0-D7B3-4E18-EA57-5A07083BED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863328" y="3329334"/>
            <a:ext cx="11333754" cy="11333754"/>
          </a:xfrm>
          <a:prstGeom prst="rect">
            <a:avLst/>
          </a:prstGeom>
        </p:spPr>
      </p:pic>
      <p:pic>
        <p:nvPicPr>
          <p:cNvPr id="7" name="Picture 7">
            <a:extLst>
              <a:ext uri="{FF2B5EF4-FFF2-40B4-BE49-F238E27FC236}">
                <a16:creationId xmlns:a16="http://schemas.microsoft.com/office/drawing/2014/main" id="{5F7CEC88-B122-D4B1-1E0A-E2B0F2713099}"/>
              </a:ext>
            </a:extLst>
          </p:cNvPr>
          <p:cNvPicPr>
            <a:picLocks noChangeAspect="1"/>
          </p:cNvPicPr>
          <p:nvPr/>
        </p:nvPicPr>
        <p:blipFill>
          <a:blip r:embed="rId7"/>
          <a:stretch>
            <a:fillRect/>
          </a:stretch>
        </p:blipFill>
        <p:spPr>
          <a:xfrm>
            <a:off x="8305800" y="2899109"/>
            <a:ext cx="3124200" cy="869282"/>
          </a:xfrm>
          <a:prstGeom prst="rect">
            <a:avLst/>
          </a:prstGeom>
        </p:spPr>
      </p:pic>
    </p:spTree>
    <p:extLst>
      <p:ext uri="{BB962C8B-B14F-4D97-AF65-F5344CB8AC3E}">
        <p14:creationId xmlns:p14="http://schemas.microsoft.com/office/powerpoint/2010/main" val="397381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39847" y="-323850"/>
            <a:ext cx="5847907" cy="4114800"/>
          </a:xfrm>
          <a:prstGeom prst="rect">
            <a:avLst/>
          </a:prstGeom>
        </p:spPr>
      </p:pic>
      <p:sp>
        <p:nvSpPr>
          <p:cNvPr id="9" name="Freeform 9"/>
          <p:cNvSpPr/>
          <p:nvPr/>
        </p:nvSpPr>
        <p:spPr>
          <a:xfrm>
            <a:off x="1077597" y="626946"/>
            <a:ext cx="3566940" cy="1160116"/>
          </a:xfrm>
          <a:custGeom>
            <a:avLst/>
            <a:gdLst/>
            <a:ahLst/>
            <a:cxnLst/>
            <a:rect l="l" t="t" r="r" b="b"/>
            <a:pathLst>
              <a:path w="939441" h="305545">
                <a:moveTo>
                  <a:pt x="152772" y="0"/>
                </a:moveTo>
                <a:lnTo>
                  <a:pt x="786669" y="0"/>
                </a:lnTo>
                <a:cubicBezTo>
                  <a:pt x="871043" y="0"/>
                  <a:pt x="939441" y="68399"/>
                  <a:pt x="939441" y="152772"/>
                </a:cubicBezTo>
                <a:lnTo>
                  <a:pt x="939441" y="152772"/>
                </a:lnTo>
                <a:cubicBezTo>
                  <a:pt x="939441" y="237146"/>
                  <a:pt x="871043" y="305545"/>
                  <a:pt x="786669" y="305545"/>
                </a:cubicBezTo>
                <a:lnTo>
                  <a:pt x="152772" y="305545"/>
                </a:lnTo>
                <a:cubicBezTo>
                  <a:pt x="68399" y="305545"/>
                  <a:pt x="0" y="237146"/>
                  <a:pt x="0" y="152772"/>
                </a:cubicBezTo>
                <a:lnTo>
                  <a:pt x="0" y="152772"/>
                </a:lnTo>
                <a:cubicBezTo>
                  <a:pt x="0" y="68399"/>
                  <a:pt x="68399" y="0"/>
                  <a:pt x="152772" y="0"/>
                </a:cubicBezTo>
                <a:close/>
              </a:path>
            </a:pathLst>
          </a:custGeom>
          <a:solidFill>
            <a:srgbClr val="50E8D1"/>
          </a:solidFill>
        </p:spPr>
      </p:sp>
      <p:sp>
        <p:nvSpPr>
          <p:cNvPr id="13" name="TextBox 12">
            <a:extLst>
              <a:ext uri="{FF2B5EF4-FFF2-40B4-BE49-F238E27FC236}">
                <a16:creationId xmlns:a16="http://schemas.microsoft.com/office/drawing/2014/main" id="{A580DD80-E340-850B-1A9F-661EEB7C22D7}"/>
              </a:ext>
            </a:extLst>
          </p:cNvPr>
          <p:cNvSpPr txBox="1"/>
          <p:nvPr/>
        </p:nvSpPr>
        <p:spPr>
          <a:xfrm>
            <a:off x="1141130" y="316666"/>
            <a:ext cx="3505198" cy="1643807"/>
          </a:xfrm>
          <a:prstGeom prst="rect">
            <a:avLst/>
          </a:prstGeom>
        </p:spPr>
        <p:txBody>
          <a:bodyPr lIns="50800" tIns="50800" rIns="50800" bIns="50800" rtlCol="0" anchor="ctr"/>
          <a:lstStyle/>
          <a:p>
            <a:pPr algn="ctr">
              <a:lnSpc>
                <a:spcPts val="4339"/>
              </a:lnSpc>
            </a:pPr>
            <a:r>
              <a:rPr lang="en-US" sz="3400" b="1">
                <a:solidFill>
                  <a:srgbClr val="000000"/>
                </a:solidFill>
                <a:latin typeface="Montserrat"/>
              </a:rPr>
              <a:t>Mini Project 2</a:t>
            </a:r>
            <a:endParaRPr lang="en-US" sz="3400" b="1" err="1">
              <a:solidFill>
                <a:srgbClr val="000000"/>
              </a:solidFill>
              <a:latin typeface="Montserrat"/>
            </a:endParaRPr>
          </a:p>
        </p:txBody>
      </p:sp>
      <p:grpSp>
        <p:nvGrpSpPr>
          <p:cNvPr id="20" name="Group 19">
            <a:extLst>
              <a:ext uri="{FF2B5EF4-FFF2-40B4-BE49-F238E27FC236}">
                <a16:creationId xmlns:a16="http://schemas.microsoft.com/office/drawing/2014/main" id="{468BF3D8-15C9-3C48-41C5-701696035BD3}"/>
              </a:ext>
            </a:extLst>
          </p:cNvPr>
          <p:cNvGrpSpPr/>
          <p:nvPr/>
        </p:nvGrpSpPr>
        <p:grpSpPr>
          <a:xfrm>
            <a:off x="2531227" y="4855157"/>
            <a:ext cx="7769240" cy="4030771"/>
            <a:chOff x="745485" y="6214356"/>
            <a:chExt cx="6481873" cy="5231263"/>
          </a:xfrm>
        </p:grpSpPr>
        <p:grpSp>
          <p:nvGrpSpPr>
            <p:cNvPr id="16" name="Group 4">
              <a:extLst>
                <a:ext uri="{FF2B5EF4-FFF2-40B4-BE49-F238E27FC236}">
                  <a16:creationId xmlns:a16="http://schemas.microsoft.com/office/drawing/2014/main" id="{81361BB0-99BB-62AC-E9A1-0CA3E9BD8D5A}"/>
                </a:ext>
              </a:extLst>
            </p:cNvPr>
            <p:cNvGrpSpPr/>
            <p:nvPr/>
          </p:nvGrpSpPr>
          <p:grpSpPr>
            <a:xfrm>
              <a:off x="745485" y="6214356"/>
              <a:ext cx="6481873" cy="5231263"/>
              <a:chOff x="0" y="-38100"/>
              <a:chExt cx="2245378" cy="1377781"/>
            </a:xfrm>
          </p:grpSpPr>
          <p:sp>
            <p:nvSpPr>
              <p:cNvPr id="18" name="Freeform 5">
                <a:extLst>
                  <a:ext uri="{FF2B5EF4-FFF2-40B4-BE49-F238E27FC236}">
                    <a16:creationId xmlns:a16="http://schemas.microsoft.com/office/drawing/2014/main" id="{87D1AE73-692B-20F1-B97A-9F332FF17EFB}"/>
                  </a:ext>
                </a:extLst>
              </p:cNvPr>
              <p:cNvSpPr/>
              <p:nvPr/>
            </p:nvSpPr>
            <p:spPr>
              <a:xfrm>
                <a:off x="0" y="0"/>
                <a:ext cx="2245378" cy="1339681"/>
              </a:xfrm>
              <a:custGeom>
                <a:avLst/>
                <a:gdLst/>
                <a:ahLst/>
                <a:cxnLst/>
                <a:rect l="l" t="t" r="r" b="b"/>
                <a:pathLst>
                  <a:path w="2245378" h="890380">
                    <a:moveTo>
                      <a:pt x="46313" y="0"/>
                    </a:moveTo>
                    <a:lnTo>
                      <a:pt x="2199065" y="0"/>
                    </a:lnTo>
                    <a:cubicBezTo>
                      <a:pt x="2211348" y="0"/>
                      <a:pt x="2223127" y="4879"/>
                      <a:pt x="2231813" y="13565"/>
                    </a:cubicBezTo>
                    <a:cubicBezTo>
                      <a:pt x="2240498" y="22250"/>
                      <a:pt x="2245378" y="34030"/>
                      <a:pt x="2245378" y="46313"/>
                    </a:cubicBezTo>
                    <a:lnTo>
                      <a:pt x="2245378" y="844067"/>
                    </a:lnTo>
                    <a:cubicBezTo>
                      <a:pt x="2245378" y="856350"/>
                      <a:pt x="2240498" y="868130"/>
                      <a:pt x="2231813" y="876815"/>
                    </a:cubicBezTo>
                    <a:cubicBezTo>
                      <a:pt x="2223127" y="885501"/>
                      <a:pt x="2211348" y="890380"/>
                      <a:pt x="2199065" y="890380"/>
                    </a:cubicBezTo>
                    <a:lnTo>
                      <a:pt x="46313" y="890380"/>
                    </a:lnTo>
                    <a:cubicBezTo>
                      <a:pt x="34030" y="890380"/>
                      <a:pt x="22250" y="885501"/>
                      <a:pt x="13565" y="876815"/>
                    </a:cubicBezTo>
                    <a:cubicBezTo>
                      <a:pt x="4879" y="868130"/>
                      <a:pt x="0" y="856350"/>
                      <a:pt x="0" y="844067"/>
                    </a:cubicBezTo>
                    <a:lnTo>
                      <a:pt x="0" y="46313"/>
                    </a:lnTo>
                    <a:cubicBezTo>
                      <a:pt x="0" y="34030"/>
                      <a:pt x="4879" y="22250"/>
                      <a:pt x="13565" y="13565"/>
                    </a:cubicBezTo>
                    <a:cubicBezTo>
                      <a:pt x="22250" y="4879"/>
                      <a:pt x="34030" y="0"/>
                      <a:pt x="46313" y="0"/>
                    </a:cubicBezTo>
                    <a:close/>
                  </a:path>
                </a:pathLst>
              </a:custGeom>
              <a:solidFill>
                <a:srgbClr val="5DF5DC"/>
              </a:solidFill>
            </p:spPr>
          </p:sp>
          <p:sp>
            <p:nvSpPr>
              <p:cNvPr id="19" name="TextBox 6">
                <a:extLst>
                  <a:ext uri="{FF2B5EF4-FFF2-40B4-BE49-F238E27FC236}">
                    <a16:creationId xmlns:a16="http://schemas.microsoft.com/office/drawing/2014/main" id="{6DE5F96D-EBE9-A60F-8D1E-EC98CBBD39D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CC071933-692B-679F-EA4A-9533BEF506C2}"/>
                </a:ext>
              </a:extLst>
            </p:cNvPr>
            <p:cNvSpPr txBox="1"/>
            <p:nvPr/>
          </p:nvSpPr>
          <p:spPr>
            <a:xfrm>
              <a:off x="922320" y="6780774"/>
              <a:ext cx="6254444" cy="43179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Intent: </a:t>
              </a:r>
              <a:r>
                <a:rPr lang="en-US">
                  <a:ea typeface="+mn-lt"/>
                  <a:cs typeface="+mn-lt"/>
                </a:rPr>
                <a:t>Analyze the salaries for data analyst jobs in the top 5 locations with the most job postings.</a:t>
              </a:r>
            </a:p>
            <a:p>
              <a:endParaRPr lang="en-US"/>
            </a:p>
            <a:p>
              <a:r>
                <a:rPr lang="en-US" b="1">
                  <a:ea typeface="+mn-lt"/>
                  <a:cs typeface="+mn-lt"/>
                </a:rPr>
                <a:t>Output:</a:t>
              </a:r>
              <a:r>
                <a:rPr lang="en-US">
                  <a:ea typeface="+mn-lt"/>
                  <a:cs typeface="+mn-lt"/>
                </a:rPr>
                <a:t> The output of this query is a table that displays the location and the average salary range for data analyst job postings in each of the top 5 locations. This information can be useful for job seekers to get an idea of the average salary range for data analyst jobs in these locations, and for employers to determine competitive compensation packages for data analyst roles in these locations.</a:t>
              </a:r>
            </a:p>
            <a:p>
              <a:endParaRPr lang="en-US"/>
            </a:p>
            <a:p>
              <a:r>
                <a:rPr lang="en-US" b="1">
                  <a:ea typeface="+mn-lt"/>
                  <a:cs typeface="+mn-lt"/>
                </a:rPr>
                <a:t>Key skills developed: </a:t>
              </a:r>
              <a:r>
                <a:rPr lang="en-US">
                  <a:ea typeface="+mn-lt"/>
                  <a:cs typeface="+mn-lt"/>
                </a:rPr>
                <a:t>SQL syntax for Common Table Expressions, joins, filtering, grouping and calculating averages.</a:t>
              </a:r>
            </a:p>
          </p:txBody>
        </p:sp>
      </p:grpSp>
      <p:pic>
        <p:nvPicPr>
          <p:cNvPr id="6" name="Picture 2">
            <a:extLst>
              <a:ext uri="{FF2B5EF4-FFF2-40B4-BE49-F238E27FC236}">
                <a16:creationId xmlns:a16="http://schemas.microsoft.com/office/drawing/2014/main" id="{557FBBB0-D7B3-4E18-EA57-5A07083BED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11373" y="2775152"/>
            <a:ext cx="11333754" cy="11333754"/>
          </a:xfrm>
          <a:prstGeom prst="rect">
            <a:avLst/>
          </a:prstGeom>
        </p:spPr>
      </p:pic>
      <p:pic>
        <p:nvPicPr>
          <p:cNvPr id="2" name="Picture 4" descr="Table&#10;&#10;Description automatically generated">
            <a:extLst>
              <a:ext uri="{FF2B5EF4-FFF2-40B4-BE49-F238E27FC236}">
                <a16:creationId xmlns:a16="http://schemas.microsoft.com/office/drawing/2014/main" id="{63199776-F76E-4D7F-263D-741E71218C17}"/>
              </a:ext>
            </a:extLst>
          </p:cNvPr>
          <p:cNvPicPr>
            <a:picLocks noChangeAspect="1"/>
          </p:cNvPicPr>
          <p:nvPr/>
        </p:nvPicPr>
        <p:blipFill>
          <a:blip r:embed="rId6"/>
          <a:stretch>
            <a:fillRect/>
          </a:stretch>
        </p:blipFill>
        <p:spPr>
          <a:xfrm>
            <a:off x="4230832" y="2415282"/>
            <a:ext cx="4388427" cy="2114026"/>
          </a:xfrm>
          <a:prstGeom prst="rect">
            <a:avLst/>
          </a:prstGeom>
        </p:spPr>
      </p:pic>
    </p:spTree>
    <p:extLst>
      <p:ext uri="{BB962C8B-B14F-4D97-AF65-F5344CB8AC3E}">
        <p14:creationId xmlns:p14="http://schemas.microsoft.com/office/powerpoint/2010/main" val="3245507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2480106-7A12-E3A2-4E94-E3215A35093F}"/>
              </a:ext>
            </a:extLst>
          </p:cNvPr>
          <p:cNvGrpSpPr/>
          <p:nvPr/>
        </p:nvGrpSpPr>
        <p:grpSpPr>
          <a:xfrm>
            <a:off x="862887" y="574282"/>
            <a:ext cx="4962707" cy="1160116"/>
            <a:chOff x="-90443" y="1936920"/>
            <a:chExt cx="4962707" cy="1160116"/>
          </a:xfrm>
        </p:grpSpPr>
        <p:sp>
          <p:nvSpPr>
            <p:cNvPr id="7" name="Freeform 7"/>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15" name="TextBox 15"/>
            <p:cNvSpPr txBox="1"/>
            <p:nvPr/>
          </p:nvSpPr>
          <p:spPr>
            <a:xfrm>
              <a:off x="249450" y="2264850"/>
              <a:ext cx="4622814" cy="512961"/>
            </a:xfrm>
            <a:prstGeom prst="rect">
              <a:avLst/>
            </a:prstGeom>
          </p:spPr>
          <p:txBody>
            <a:bodyPr wrap="square" lIns="0" tIns="0" rIns="0" bIns="0" rtlCol="0" anchor="t">
              <a:spAutoFit/>
            </a:bodyPr>
            <a:lstStyle/>
            <a:p>
              <a:pPr>
                <a:lnSpc>
                  <a:spcPts val="3984"/>
                </a:lnSpc>
              </a:pPr>
              <a:r>
                <a:rPr lang="en-US" sz="3750">
                  <a:latin typeface="Montserrat"/>
                </a:rPr>
                <a:t>Mini Project 3</a:t>
              </a:r>
              <a:endParaRPr lang="en-US" sz="3750">
                <a:latin typeface="Montserrat"/>
                <a:cs typeface="Calibri"/>
              </a:endParaRPr>
            </a:p>
          </p:txBody>
        </p:sp>
      </p:grpSp>
      <p:grpSp>
        <p:nvGrpSpPr>
          <p:cNvPr id="16" name="Group 16"/>
          <p:cNvGrpSpPr/>
          <p:nvPr/>
        </p:nvGrpSpPr>
        <p:grpSpPr>
          <a:xfrm>
            <a:off x="5828070" y="504596"/>
            <a:ext cx="11000173" cy="3130242"/>
            <a:chOff x="0" y="-525213"/>
            <a:chExt cx="3340966" cy="1338013"/>
          </a:xfrm>
        </p:grpSpPr>
        <p:sp>
          <p:nvSpPr>
            <p:cNvPr id="17" name="Freeform 17"/>
            <p:cNvSpPr/>
            <p:nvPr/>
          </p:nvSpPr>
          <p:spPr>
            <a:xfrm>
              <a:off x="51240" y="-525213"/>
              <a:ext cx="3289726" cy="669985"/>
            </a:xfrm>
            <a:custGeom>
              <a:avLst/>
              <a:gdLst/>
              <a:ahLst/>
              <a:cxnLst/>
              <a:rect l="l" t="t" r="r" b="b"/>
              <a:pathLst>
                <a:path w="3289726" h="1227223">
                  <a:moveTo>
                    <a:pt x="31611" y="0"/>
                  </a:moveTo>
                  <a:lnTo>
                    <a:pt x="3258116" y="0"/>
                  </a:lnTo>
                  <a:cubicBezTo>
                    <a:pt x="3266499" y="0"/>
                    <a:pt x="3274540" y="3330"/>
                    <a:pt x="3280468" y="9259"/>
                  </a:cubicBezTo>
                  <a:cubicBezTo>
                    <a:pt x="3286396" y="15187"/>
                    <a:pt x="3289726" y="23227"/>
                    <a:pt x="3289726" y="31611"/>
                  </a:cubicBezTo>
                  <a:lnTo>
                    <a:pt x="3289726" y="1195613"/>
                  </a:lnTo>
                  <a:cubicBezTo>
                    <a:pt x="3289726" y="1213071"/>
                    <a:pt x="3275574" y="1227223"/>
                    <a:pt x="3258116" y="1227223"/>
                  </a:cubicBezTo>
                  <a:lnTo>
                    <a:pt x="31611" y="1227223"/>
                  </a:lnTo>
                  <a:cubicBezTo>
                    <a:pt x="23227" y="1227223"/>
                    <a:pt x="15187" y="1223893"/>
                    <a:pt x="9259" y="1217965"/>
                  </a:cubicBezTo>
                  <a:cubicBezTo>
                    <a:pt x="3330" y="1212037"/>
                    <a:pt x="0" y="1203996"/>
                    <a:pt x="0" y="1195613"/>
                  </a:cubicBezTo>
                  <a:lnTo>
                    <a:pt x="0" y="31611"/>
                  </a:lnTo>
                  <a:cubicBezTo>
                    <a:pt x="0" y="14153"/>
                    <a:pt x="14153" y="0"/>
                    <a:pt x="31611" y="0"/>
                  </a:cubicBezTo>
                  <a:close/>
                </a:path>
              </a:pathLst>
            </a:custGeom>
            <a:solidFill>
              <a:srgbClr val="FFFFFF"/>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5582449" y="5346414"/>
            <a:ext cx="10658339" cy="427040"/>
          </a:xfrm>
          <a:prstGeom prst="rect">
            <a:avLst/>
          </a:prstGeom>
        </p:spPr>
        <p:txBody>
          <a:bodyPr lIns="0" tIns="0" rIns="0" bIns="0" rtlCol="0" anchor="t">
            <a:spAutoFit/>
          </a:bodyPr>
          <a:lstStyle/>
          <a:p>
            <a:pPr algn="r">
              <a:lnSpc>
                <a:spcPts val="3572"/>
              </a:lnSpc>
            </a:pPr>
            <a:endParaRPr lang="en-US" sz="2550">
              <a:solidFill>
                <a:srgbClr val="000000"/>
              </a:solidFill>
              <a:latin typeface="Montserrat"/>
            </a:endParaRPr>
          </a:p>
        </p:txBody>
      </p:sp>
      <p:pic>
        <p:nvPicPr>
          <p:cNvPr id="22" name="Picture 7">
            <a:extLst>
              <a:ext uri="{FF2B5EF4-FFF2-40B4-BE49-F238E27FC236}">
                <a16:creationId xmlns:a16="http://schemas.microsoft.com/office/drawing/2014/main" id="{B31868F5-D3E4-8AD4-F053-60FA771E5A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82650" y="3912769"/>
            <a:ext cx="9941424" cy="9931899"/>
          </a:xfrm>
          <a:prstGeom prst="rect">
            <a:avLst/>
          </a:prstGeom>
        </p:spPr>
      </p:pic>
      <p:sp>
        <p:nvSpPr>
          <p:cNvPr id="23" name="TextBox 22">
            <a:extLst>
              <a:ext uri="{FF2B5EF4-FFF2-40B4-BE49-F238E27FC236}">
                <a16:creationId xmlns:a16="http://schemas.microsoft.com/office/drawing/2014/main" id="{C477F91D-5E50-70DA-AC7C-27CC662B205D}"/>
              </a:ext>
            </a:extLst>
          </p:cNvPr>
          <p:cNvSpPr txBox="1"/>
          <p:nvPr/>
        </p:nvSpPr>
        <p:spPr>
          <a:xfrm>
            <a:off x="6014383" y="751886"/>
            <a:ext cx="1075757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500">
                <a:latin typeface="Arial"/>
                <a:ea typeface="Arial"/>
                <a:cs typeface="Arial"/>
              </a:rPr>
              <a:t>As a group we want to open a Japanese restaurant in Orlando, FL or Boston, MA</a:t>
            </a:r>
            <a:endParaRPr lang="en-US" sz="3500">
              <a:cs typeface="Calibri"/>
            </a:endParaRPr>
          </a:p>
        </p:txBody>
      </p:sp>
      <p:pic>
        <p:nvPicPr>
          <p:cNvPr id="24" name="Picture 24" descr="Diagram&#10;&#10;Description automatically generated">
            <a:extLst>
              <a:ext uri="{FF2B5EF4-FFF2-40B4-BE49-F238E27FC236}">
                <a16:creationId xmlns:a16="http://schemas.microsoft.com/office/drawing/2014/main" id="{5565B58A-A075-5741-0899-88C3D1D1AC40}"/>
              </a:ext>
            </a:extLst>
          </p:cNvPr>
          <p:cNvPicPr>
            <a:picLocks noChangeAspect="1"/>
          </p:cNvPicPr>
          <p:nvPr/>
        </p:nvPicPr>
        <p:blipFill>
          <a:blip r:embed="rId4"/>
          <a:stretch>
            <a:fillRect/>
          </a:stretch>
        </p:blipFill>
        <p:spPr>
          <a:xfrm>
            <a:off x="457200" y="2833007"/>
            <a:ext cx="5867400" cy="2639786"/>
          </a:xfrm>
          <a:prstGeom prst="rect">
            <a:avLst/>
          </a:prstGeom>
        </p:spPr>
      </p:pic>
      <p:sp>
        <p:nvSpPr>
          <p:cNvPr id="25" name="TextBox 24">
            <a:extLst>
              <a:ext uri="{FF2B5EF4-FFF2-40B4-BE49-F238E27FC236}">
                <a16:creationId xmlns:a16="http://schemas.microsoft.com/office/drawing/2014/main" id="{6E057830-8826-E532-4819-52ABFB5AC278}"/>
              </a:ext>
            </a:extLst>
          </p:cNvPr>
          <p:cNvSpPr txBox="1"/>
          <p:nvPr/>
        </p:nvSpPr>
        <p:spPr>
          <a:xfrm>
            <a:off x="571500" y="5895975"/>
            <a:ext cx="5772150" cy="1323439"/>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2000">
                <a:ea typeface="+mn-lt"/>
                <a:cs typeface="+mn-lt"/>
              </a:rPr>
              <a:t>CSV file from previous mini project yelp data</a:t>
            </a:r>
          </a:p>
          <a:p>
            <a:pPr marL="285750" indent="-285750">
              <a:buFont typeface="Calibri"/>
              <a:buChar char="-"/>
            </a:pPr>
            <a:r>
              <a:rPr lang="en-US" sz="2000">
                <a:ea typeface="+mn-lt"/>
                <a:cs typeface="+mn-lt"/>
              </a:rPr>
              <a:t>Filter out unnecessary columns</a:t>
            </a:r>
            <a:endParaRPr lang="en-US" sz="2000">
              <a:cs typeface="Calibri"/>
            </a:endParaRPr>
          </a:p>
          <a:p>
            <a:pPr marL="285750" indent="-285750">
              <a:buFont typeface="Calibri"/>
              <a:buChar char="-"/>
            </a:pPr>
            <a:r>
              <a:rPr lang="en-US" sz="2000">
                <a:ea typeface="+mn-lt"/>
                <a:cs typeface="+mn-lt"/>
              </a:rPr>
              <a:t>Find and remove any duplicate rows </a:t>
            </a:r>
            <a:endParaRPr lang="en-US" sz="2000">
              <a:cs typeface="Calibri"/>
            </a:endParaRPr>
          </a:p>
          <a:p>
            <a:pPr algn="l"/>
            <a:endParaRPr lang="en-US" sz="2000">
              <a:cs typeface="Calibri"/>
            </a:endParaRPr>
          </a:p>
        </p:txBody>
      </p:sp>
      <p:pic>
        <p:nvPicPr>
          <p:cNvPr id="26" name="Picture 26" descr="A picture containing diagram&#10;&#10;Description automatically generated">
            <a:extLst>
              <a:ext uri="{FF2B5EF4-FFF2-40B4-BE49-F238E27FC236}">
                <a16:creationId xmlns:a16="http://schemas.microsoft.com/office/drawing/2014/main" id="{415E5D9D-F9F7-DA66-1554-A5A7B6534ED5}"/>
              </a:ext>
            </a:extLst>
          </p:cNvPr>
          <p:cNvPicPr>
            <a:picLocks noChangeAspect="1"/>
          </p:cNvPicPr>
          <p:nvPr/>
        </p:nvPicPr>
        <p:blipFill rotWithShape="1">
          <a:blip r:embed="rId5"/>
          <a:srcRect b="3957"/>
          <a:stretch/>
        </p:blipFill>
        <p:spPr>
          <a:xfrm>
            <a:off x="7029450" y="2313871"/>
            <a:ext cx="9744075" cy="7960221"/>
          </a:xfrm>
          <a:prstGeom prst="rect">
            <a:avLst/>
          </a:prstGeom>
        </p:spPr>
      </p:pic>
      <p:sp>
        <p:nvSpPr>
          <p:cNvPr id="28" name="TextBox 27">
            <a:extLst>
              <a:ext uri="{FF2B5EF4-FFF2-40B4-BE49-F238E27FC236}">
                <a16:creationId xmlns:a16="http://schemas.microsoft.com/office/drawing/2014/main" id="{0BB12F73-F7C0-F277-602C-05BA5798AD41}"/>
              </a:ext>
            </a:extLst>
          </p:cNvPr>
          <p:cNvSpPr txBox="1"/>
          <p:nvPr/>
        </p:nvSpPr>
        <p:spPr>
          <a:xfrm>
            <a:off x="552450" y="7924799"/>
            <a:ext cx="5772150" cy="1015663"/>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Every first "Row Filter" begins with finding Japanese restaurants in the dataset. </a:t>
            </a:r>
            <a:endParaRPr lang="en-US" sz="2000">
              <a:cs typeface="Calibri"/>
            </a:endParaRPr>
          </a:p>
          <a:p>
            <a:pPr marL="285750" indent="-285750">
              <a:buFont typeface="Calibri"/>
              <a:buChar char="-"/>
            </a:pPr>
            <a:endParaRPr lang="en-US" sz="2000">
              <a:cs typeface="Calibri"/>
            </a:endParaRPr>
          </a:p>
        </p:txBody>
      </p:sp>
      <p:sp>
        <p:nvSpPr>
          <p:cNvPr id="2" name="TextBox 1">
            <a:extLst>
              <a:ext uri="{FF2B5EF4-FFF2-40B4-BE49-F238E27FC236}">
                <a16:creationId xmlns:a16="http://schemas.microsoft.com/office/drawing/2014/main" id="{F51CD0A9-4FC1-BA34-B3DF-E410D4A43B42}"/>
              </a:ext>
            </a:extLst>
          </p:cNvPr>
          <p:cNvSpPr txBox="1"/>
          <p:nvPr/>
        </p:nvSpPr>
        <p:spPr>
          <a:xfrm>
            <a:off x="1350817" y="1974272"/>
            <a:ext cx="28055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cs typeface="Calibri"/>
              </a:rPr>
              <a:t>Part 1</a:t>
            </a:r>
            <a:endParaRPr lang="en-GB"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2480106-7A12-E3A2-4E94-E3215A35093F}"/>
              </a:ext>
            </a:extLst>
          </p:cNvPr>
          <p:cNvGrpSpPr/>
          <p:nvPr/>
        </p:nvGrpSpPr>
        <p:grpSpPr>
          <a:xfrm>
            <a:off x="862887" y="574282"/>
            <a:ext cx="5049298" cy="1160116"/>
            <a:chOff x="-90443" y="1936920"/>
            <a:chExt cx="5049298" cy="1160116"/>
          </a:xfrm>
        </p:grpSpPr>
        <p:sp>
          <p:nvSpPr>
            <p:cNvPr id="7" name="Freeform 7"/>
            <p:cNvSpPr/>
            <p:nvPr/>
          </p:nvSpPr>
          <p:spPr>
            <a:xfrm>
              <a:off x="-90443" y="1936920"/>
              <a:ext cx="4233401" cy="1160116"/>
            </a:xfrm>
            <a:custGeom>
              <a:avLst/>
              <a:gdLst/>
              <a:ahLst/>
              <a:cxnLst/>
              <a:rect l="l" t="t" r="r" b="b"/>
              <a:pathLst>
                <a:path w="1114970" h="305545">
                  <a:moveTo>
                    <a:pt x="152772" y="0"/>
                  </a:moveTo>
                  <a:lnTo>
                    <a:pt x="962197" y="0"/>
                  </a:lnTo>
                  <a:cubicBezTo>
                    <a:pt x="1046571" y="0"/>
                    <a:pt x="1114970" y="68399"/>
                    <a:pt x="1114970" y="152772"/>
                  </a:cubicBezTo>
                  <a:lnTo>
                    <a:pt x="1114970" y="152772"/>
                  </a:lnTo>
                  <a:cubicBezTo>
                    <a:pt x="1114970" y="237146"/>
                    <a:pt x="1046571" y="305545"/>
                    <a:pt x="962197" y="305545"/>
                  </a:cubicBezTo>
                  <a:lnTo>
                    <a:pt x="152772" y="305545"/>
                  </a:lnTo>
                  <a:cubicBezTo>
                    <a:pt x="68399" y="305545"/>
                    <a:pt x="0" y="237146"/>
                    <a:pt x="0" y="152772"/>
                  </a:cubicBezTo>
                  <a:lnTo>
                    <a:pt x="0" y="152772"/>
                  </a:lnTo>
                  <a:cubicBezTo>
                    <a:pt x="0" y="68399"/>
                    <a:pt x="68399" y="0"/>
                    <a:pt x="152772" y="0"/>
                  </a:cubicBezTo>
                  <a:close/>
                </a:path>
              </a:pathLst>
            </a:custGeom>
            <a:solidFill>
              <a:srgbClr val="FFAA00"/>
            </a:solidFill>
          </p:spPr>
        </p:sp>
        <p:sp>
          <p:nvSpPr>
            <p:cNvPr id="15" name="TextBox 15"/>
            <p:cNvSpPr txBox="1"/>
            <p:nvPr/>
          </p:nvSpPr>
          <p:spPr>
            <a:xfrm>
              <a:off x="344700" y="2264850"/>
              <a:ext cx="4614155" cy="519973"/>
            </a:xfrm>
            <a:prstGeom prst="rect">
              <a:avLst/>
            </a:prstGeom>
          </p:spPr>
          <p:txBody>
            <a:bodyPr lIns="0" tIns="0" rIns="0" bIns="0" rtlCol="0" anchor="t">
              <a:spAutoFit/>
            </a:bodyPr>
            <a:lstStyle/>
            <a:p>
              <a:pPr>
                <a:lnSpc>
                  <a:spcPts val="3984"/>
                </a:lnSpc>
              </a:pPr>
              <a:r>
                <a:rPr lang="en-US" sz="3750">
                  <a:latin typeface="Montserrat"/>
                </a:rPr>
                <a:t>Mini Project 3</a:t>
              </a:r>
              <a:endParaRPr lang="en-US"/>
            </a:p>
          </p:txBody>
        </p:sp>
      </p:grpSp>
      <p:sp>
        <p:nvSpPr>
          <p:cNvPr id="19" name="TextBox 19"/>
          <p:cNvSpPr txBox="1"/>
          <p:nvPr/>
        </p:nvSpPr>
        <p:spPr>
          <a:xfrm>
            <a:off x="5582449" y="5346414"/>
            <a:ext cx="10658339" cy="427040"/>
          </a:xfrm>
          <a:prstGeom prst="rect">
            <a:avLst/>
          </a:prstGeom>
        </p:spPr>
        <p:txBody>
          <a:bodyPr lIns="0" tIns="0" rIns="0" bIns="0" rtlCol="0" anchor="t">
            <a:spAutoFit/>
          </a:bodyPr>
          <a:lstStyle/>
          <a:p>
            <a:pPr algn="r">
              <a:lnSpc>
                <a:spcPts val="3572"/>
              </a:lnSpc>
            </a:pPr>
            <a:endParaRPr lang="en-US" sz="2550">
              <a:solidFill>
                <a:srgbClr val="000000"/>
              </a:solidFill>
              <a:latin typeface="Montserrat"/>
            </a:endParaRPr>
          </a:p>
        </p:txBody>
      </p:sp>
      <p:pic>
        <p:nvPicPr>
          <p:cNvPr id="22" name="Picture 7">
            <a:extLst>
              <a:ext uri="{FF2B5EF4-FFF2-40B4-BE49-F238E27FC236}">
                <a16:creationId xmlns:a16="http://schemas.microsoft.com/office/drawing/2014/main" id="{B31868F5-D3E4-8AD4-F053-60FA771E5A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00250" y="3817519"/>
            <a:ext cx="9941424" cy="9931899"/>
          </a:xfrm>
          <a:prstGeom prst="rect">
            <a:avLst/>
          </a:prstGeom>
        </p:spPr>
      </p:pic>
      <p:sp>
        <p:nvSpPr>
          <p:cNvPr id="28" name="TextBox 27">
            <a:extLst>
              <a:ext uri="{FF2B5EF4-FFF2-40B4-BE49-F238E27FC236}">
                <a16:creationId xmlns:a16="http://schemas.microsoft.com/office/drawing/2014/main" id="{0BB12F73-F7C0-F277-602C-05BA5798AD41}"/>
              </a:ext>
            </a:extLst>
          </p:cNvPr>
          <p:cNvSpPr txBox="1"/>
          <p:nvPr/>
        </p:nvSpPr>
        <p:spPr>
          <a:xfrm>
            <a:off x="4991100" y="2857499"/>
            <a:ext cx="5772150" cy="1015663"/>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The visualization shows us in which state there are less Japanese restaurants </a:t>
            </a:r>
            <a:endParaRPr lang="en-US" sz="2000">
              <a:cs typeface="Calibri"/>
            </a:endParaRPr>
          </a:p>
          <a:p>
            <a:pPr marL="342900" indent="-342900">
              <a:buFont typeface="Arial"/>
              <a:buChar char="•"/>
            </a:pPr>
            <a:endParaRPr lang="en-US" sz="2000">
              <a:cs typeface="Calibri"/>
            </a:endParaRPr>
          </a:p>
        </p:txBody>
      </p:sp>
      <p:pic>
        <p:nvPicPr>
          <p:cNvPr id="2" name="Picture 2" descr="Diagram&#10;&#10;Description automatically generated">
            <a:extLst>
              <a:ext uri="{FF2B5EF4-FFF2-40B4-BE49-F238E27FC236}">
                <a16:creationId xmlns:a16="http://schemas.microsoft.com/office/drawing/2014/main" id="{92244A50-E685-15DC-B569-A58F02DFB32B}"/>
              </a:ext>
            </a:extLst>
          </p:cNvPr>
          <p:cNvPicPr>
            <a:picLocks noChangeAspect="1"/>
          </p:cNvPicPr>
          <p:nvPr/>
        </p:nvPicPr>
        <p:blipFill>
          <a:blip r:embed="rId4"/>
          <a:stretch>
            <a:fillRect/>
          </a:stretch>
        </p:blipFill>
        <p:spPr>
          <a:xfrm>
            <a:off x="800100" y="2171149"/>
            <a:ext cx="3657600" cy="2391876"/>
          </a:xfrm>
          <a:prstGeom prst="rect">
            <a:avLst/>
          </a:prstGeom>
        </p:spPr>
      </p:pic>
      <p:pic>
        <p:nvPicPr>
          <p:cNvPr id="3" name="Picture 3" descr="Diagram&#10;&#10;Description automatically generated">
            <a:extLst>
              <a:ext uri="{FF2B5EF4-FFF2-40B4-BE49-F238E27FC236}">
                <a16:creationId xmlns:a16="http://schemas.microsoft.com/office/drawing/2014/main" id="{C02B4C5A-5452-13E8-F18F-491E6D85D29B}"/>
              </a:ext>
            </a:extLst>
          </p:cNvPr>
          <p:cNvPicPr>
            <a:picLocks noChangeAspect="1"/>
          </p:cNvPicPr>
          <p:nvPr/>
        </p:nvPicPr>
        <p:blipFill>
          <a:blip r:embed="rId5"/>
          <a:stretch>
            <a:fillRect/>
          </a:stretch>
        </p:blipFill>
        <p:spPr>
          <a:xfrm>
            <a:off x="9734550" y="5221810"/>
            <a:ext cx="3657600" cy="2091279"/>
          </a:xfrm>
          <a:prstGeom prst="rect">
            <a:avLst/>
          </a:prstGeom>
        </p:spPr>
      </p:pic>
      <p:sp>
        <p:nvSpPr>
          <p:cNvPr id="4" name="TextBox 3">
            <a:extLst>
              <a:ext uri="{FF2B5EF4-FFF2-40B4-BE49-F238E27FC236}">
                <a16:creationId xmlns:a16="http://schemas.microsoft.com/office/drawing/2014/main" id="{F8486E64-593F-A912-0C33-C56CF94AA903}"/>
              </a:ext>
            </a:extLst>
          </p:cNvPr>
          <p:cNvSpPr txBox="1"/>
          <p:nvPr/>
        </p:nvSpPr>
        <p:spPr>
          <a:xfrm>
            <a:off x="3286125" y="5734049"/>
            <a:ext cx="5772150" cy="707886"/>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Since MA had less Japanese restaurants. The final table finds every Japanese restaurant in MA.  </a:t>
            </a:r>
            <a:endParaRPr lang="en-US" sz="2000">
              <a:cs typeface="Calibri"/>
            </a:endParaRPr>
          </a:p>
        </p:txBody>
      </p:sp>
      <p:pic>
        <p:nvPicPr>
          <p:cNvPr id="5" name="Picture 5" descr="Diagram&#10;&#10;Description automatically generated">
            <a:extLst>
              <a:ext uri="{FF2B5EF4-FFF2-40B4-BE49-F238E27FC236}">
                <a16:creationId xmlns:a16="http://schemas.microsoft.com/office/drawing/2014/main" id="{492E512F-D867-BCEC-B319-DAE315038B20}"/>
              </a:ext>
            </a:extLst>
          </p:cNvPr>
          <p:cNvPicPr>
            <a:picLocks noChangeAspect="1"/>
          </p:cNvPicPr>
          <p:nvPr/>
        </p:nvPicPr>
        <p:blipFill>
          <a:blip r:embed="rId6"/>
          <a:stretch>
            <a:fillRect/>
          </a:stretch>
        </p:blipFill>
        <p:spPr>
          <a:xfrm>
            <a:off x="962025" y="7756814"/>
            <a:ext cx="8172450" cy="2040948"/>
          </a:xfrm>
          <a:prstGeom prst="rect">
            <a:avLst/>
          </a:prstGeom>
        </p:spPr>
      </p:pic>
      <p:sp>
        <p:nvSpPr>
          <p:cNvPr id="6" name="TextBox 5">
            <a:extLst>
              <a:ext uri="{FF2B5EF4-FFF2-40B4-BE49-F238E27FC236}">
                <a16:creationId xmlns:a16="http://schemas.microsoft.com/office/drawing/2014/main" id="{3D91E7CD-A5E9-FF26-9DF8-52EE5E84E0D2}"/>
              </a:ext>
            </a:extLst>
          </p:cNvPr>
          <p:cNvSpPr txBox="1"/>
          <p:nvPr/>
        </p:nvSpPr>
        <p:spPr>
          <a:xfrm>
            <a:off x="11096625" y="8039099"/>
            <a:ext cx="5772150" cy="1631216"/>
          </a:xfrm>
          <a:prstGeom prst="rect">
            <a:avLst/>
          </a:prstGeom>
          <a:solidFill>
            <a:schemeClr val="accent6"/>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Finds us the worst rated Japanese restaurants in MA that have more than 200 reviews to be able to know where the consumers need better food/service. </a:t>
            </a:r>
          </a:p>
          <a:p>
            <a:pPr marL="342900" indent="-342900">
              <a:buFont typeface="Arial"/>
              <a:buChar char="•"/>
            </a:pPr>
            <a:endParaRPr lang="en-US" sz="2000">
              <a:cs typeface="Calibri"/>
            </a:endParaRPr>
          </a:p>
        </p:txBody>
      </p:sp>
      <p:pic>
        <p:nvPicPr>
          <p:cNvPr id="8" name="Picture 8" descr="Chart, bar chart&#10;&#10;Description automatically generated">
            <a:extLst>
              <a:ext uri="{FF2B5EF4-FFF2-40B4-BE49-F238E27FC236}">
                <a16:creationId xmlns:a16="http://schemas.microsoft.com/office/drawing/2014/main" id="{8644BCD7-DF8F-6B9E-CD32-79A308132C53}"/>
              </a:ext>
            </a:extLst>
          </p:cNvPr>
          <p:cNvPicPr>
            <a:picLocks noChangeAspect="1"/>
          </p:cNvPicPr>
          <p:nvPr/>
        </p:nvPicPr>
        <p:blipFill>
          <a:blip r:embed="rId7"/>
          <a:stretch>
            <a:fillRect/>
          </a:stretch>
        </p:blipFill>
        <p:spPr>
          <a:xfrm>
            <a:off x="11153775" y="701246"/>
            <a:ext cx="6591300" cy="4322033"/>
          </a:xfrm>
          <a:prstGeom prst="rect">
            <a:avLst/>
          </a:prstGeom>
        </p:spPr>
      </p:pic>
    </p:spTree>
    <p:extLst>
      <p:ext uri="{BB962C8B-B14F-4D97-AF65-F5344CB8AC3E}">
        <p14:creationId xmlns:p14="http://schemas.microsoft.com/office/powerpoint/2010/main" val="4257999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orange Artificial Intelligence minimalist presentation</dc:title>
  <cp:revision>2</cp:revision>
  <dcterms:created xsi:type="dcterms:W3CDTF">2006-08-16T00:00:00Z</dcterms:created>
  <dcterms:modified xsi:type="dcterms:W3CDTF">2023-05-01T21:09:26Z</dcterms:modified>
  <dc:identifier>DAFhaT7XaQQ</dc:identifier>
</cp:coreProperties>
</file>